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9BFCE14-C081-4154-8A36-ACAE21413B02}" type="datetimeFigureOut">
              <a:rPr lang="en-US" smtClean="0"/>
              <a:t>10/30/2014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0A6923B-1418-4F3E-88EF-D8F7D4078D61}"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BFCE14-C081-4154-8A36-ACAE21413B02}"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6923B-1418-4F3E-88EF-D8F7D4078D6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BFCE14-C081-4154-8A36-ACAE21413B02}"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6923B-1418-4F3E-88EF-D8F7D4078D6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BFCE14-C081-4154-8A36-ACAE21413B02}"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6923B-1418-4F3E-88EF-D8F7D4078D6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9BFCE14-C081-4154-8A36-ACAE21413B02}"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0A6923B-1418-4F3E-88EF-D8F7D4078D6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9BFCE14-C081-4154-8A36-ACAE21413B02}" type="datetimeFigureOut">
              <a:rPr lang="en-US" smtClean="0"/>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A6923B-1418-4F3E-88EF-D8F7D4078D6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9BFCE14-C081-4154-8A36-ACAE21413B02}" type="datetimeFigureOut">
              <a:rPr lang="en-US" smtClean="0"/>
              <a:t>10/30/2014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A6923B-1418-4F3E-88EF-D8F7D4078D6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9BFCE14-C081-4154-8A36-ACAE21413B02}" type="datetimeFigureOut">
              <a:rPr lang="en-US" smtClean="0"/>
              <a:t>10/30/2014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A6923B-1418-4F3E-88EF-D8F7D4078D6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BFCE14-C081-4154-8A36-ACAE21413B02}" type="datetimeFigureOut">
              <a:rPr lang="en-US" smtClean="0"/>
              <a:t>10/30/2014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A6923B-1418-4F3E-88EF-D8F7D4078D6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9BFCE14-C081-4154-8A36-ACAE21413B02}" type="datetimeFigureOut">
              <a:rPr lang="en-US" smtClean="0"/>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A6923B-1418-4F3E-88EF-D8F7D4078D6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9BFCE14-C081-4154-8A36-ACAE21413B02}" type="datetimeFigureOut">
              <a:rPr lang="en-US" smtClean="0"/>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A6923B-1418-4F3E-88EF-D8F7D4078D6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9BFCE14-C081-4154-8A36-ACAE21413B02}" type="datetimeFigureOut">
              <a:rPr lang="en-US" smtClean="0"/>
              <a:t>10/30/2014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0A6923B-1418-4F3E-88EF-D8F7D4078D61}"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457200"/>
            <a:ext cx="7620000" cy="1754326"/>
          </a:xfrm>
          <a:prstGeom prst="rect">
            <a:avLst/>
          </a:prstGeom>
          <a:noFill/>
        </p:spPr>
        <p:txBody>
          <a:bodyPr wrap="square" rtlCol="0">
            <a:spAutoFit/>
          </a:bodyPr>
          <a:lstStyle/>
          <a:p>
            <a:endParaRPr lang="en-US" dirty="0">
              <a:latin typeface="Arial" pitchFamily="34" charset="0"/>
              <a:cs typeface="Arial" pitchFamily="34" charset="0"/>
            </a:endParaRPr>
          </a:p>
          <a:p>
            <a:r>
              <a:rPr lang="en-US" dirty="0">
                <a:latin typeface="Arial" pitchFamily="34" charset="0"/>
                <a:cs typeface="Arial" pitchFamily="34" charset="0"/>
              </a:rPr>
              <a:t>“The </a:t>
            </a:r>
            <a:r>
              <a:rPr lang="en-US" dirty="0" smtClean="0">
                <a:latin typeface="Arial" pitchFamily="34" charset="0"/>
                <a:cs typeface="Arial" pitchFamily="34" charset="0"/>
              </a:rPr>
              <a:t>ancient Egyptians </a:t>
            </a:r>
            <a:r>
              <a:rPr lang="en-US" dirty="0">
                <a:latin typeface="Arial" pitchFamily="34" charset="0"/>
                <a:cs typeface="Arial" pitchFamily="34" charset="0"/>
              </a:rPr>
              <a:t>did not make the sharp distinction between body </a:t>
            </a:r>
          </a:p>
          <a:p>
            <a:r>
              <a:rPr lang="en-US" dirty="0">
                <a:latin typeface="Arial" pitchFamily="34" charset="0"/>
                <a:cs typeface="Arial" pitchFamily="34" charset="0"/>
              </a:rPr>
              <a:t>and soul that is basic to many religions. Rather, they believed that </a:t>
            </a:r>
          </a:p>
          <a:p>
            <a:r>
              <a:rPr lang="en-US" dirty="0">
                <a:latin typeface="Arial" pitchFamily="34" charset="0"/>
                <a:cs typeface="Arial" pitchFamily="34" charset="0"/>
              </a:rPr>
              <a:t>from birth a person was accompanied by a kind of other self, the </a:t>
            </a:r>
            <a:r>
              <a:rPr lang="en-US" b="1" i="1" dirty="0">
                <a:latin typeface="Arial" pitchFamily="34" charset="0"/>
                <a:cs typeface="Arial" pitchFamily="34" charset="0"/>
              </a:rPr>
              <a:t>ka </a:t>
            </a:r>
          </a:p>
          <a:p>
            <a:r>
              <a:rPr lang="en-US" b="1" dirty="0">
                <a:latin typeface="Arial" pitchFamily="34" charset="0"/>
                <a:cs typeface="Arial" pitchFamily="34" charset="0"/>
              </a:rPr>
              <a:t>(life force), which, on the death of the body, could inhabit the corpse </a:t>
            </a:r>
          </a:p>
          <a:p>
            <a:r>
              <a:rPr lang="en-US" dirty="0">
                <a:latin typeface="Arial" pitchFamily="34" charset="0"/>
                <a:cs typeface="Arial" pitchFamily="34" charset="0"/>
              </a:rPr>
              <a:t>and live on” </a:t>
            </a:r>
            <a:r>
              <a:rPr lang="en-US" dirty="0" err="1">
                <a:latin typeface="Arial" pitchFamily="34" charset="0"/>
                <a:cs typeface="Arial" pitchFamily="34" charset="0"/>
              </a:rPr>
              <a:t>Kleiner</a:t>
            </a:r>
            <a:r>
              <a:rPr lang="en-US" dirty="0">
                <a:latin typeface="Arial" pitchFamily="34" charset="0"/>
                <a:cs typeface="Arial" pitchFamily="34" charset="0"/>
              </a:rPr>
              <a:t> (2010) </a:t>
            </a:r>
          </a:p>
        </p:txBody>
      </p:sp>
      <p:pic>
        <p:nvPicPr>
          <p:cNvPr id="1026" name="Picture 2" descr="C:\Users\Me\Desktop\Degree sem 2\Info literacy\ka_statue.jpg"/>
          <p:cNvPicPr>
            <a:picLocks noChangeAspect="1" noChangeArrowheads="1"/>
          </p:cNvPicPr>
          <p:nvPr/>
        </p:nvPicPr>
        <p:blipFill>
          <a:blip r:embed="rId2" cstate="print"/>
          <a:srcRect/>
          <a:stretch>
            <a:fillRect/>
          </a:stretch>
        </p:blipFill>
        <p:spPr bwMode="auto">
          <a:xfrm>
            <a:off x="838200" y="2590800"/>
            <a:ext cx="2073276" cy="3303588"/>
          </a:xfrm>
          <a:prstGeom prst="rect">
            <a:avLst/>
          </a:prstGeom>
          <a:noFill/>
        </p:spPr>
      </p:pic>
      <p:sp>
        <p:nvSpPr>
          <p:cNvPr id="4" name="TextBox 3"/>
          <p:cNvSpPr txBox="1"/>
          <p:nvPr/>
        </p:nvSpPr>
        <p:spPr>
          <a:xfrm>
            <a:off x="3048000" y="2667000"/>
            <a:ext cx="5791200" cy="646331"/>
          </a:xfrm>
          <a:prstGeom prst="rect">
            <a:avLst/>
          </a:prstGeom>
          <a:noFill/>
        </p:spPr>
        <p:txBody>
          <a:bodyPr wrap="square" rtlCol="0">
            <a:spAutoFit/>
          </a:bodyPr>
          <a:lstStyle/>
          <a:p>
            <a:pPr>
              <a:buFont typeface="Arial" pitchFamily="34" charset="0"/>
              <a:buChar char="•"/>
            </a:pPr>
            <a:r>
              <a:rPr lang="en-US" dirty="0" smtClean="0">
                <a:latin typeface="Arial" pitchFamily="34" charset="0"/>
                <a:cs typeface="Arial" pitchFamily="34" charset="0"/>
              </a:rPr>
              <a:t> This belief was expressed in the architecture of the ancient Egyptians. </a:t>
            </a:r>
            <a:endParaRPr lang="en-US" dirty="0">
              <a:latin typeface="Arial" pitchFamily="34" charset="0"/>
              <a:cs typeface="Arial" pitchFamily="34" charset="0"/>
            </a:endParaRPr>
          </a:p>
        </p:txBody>
      </p:sp>
      <p:sp>
        <p:nvSpPr>
          <p:cNvPr id="5" name="TextBox 4"/>
          <p:cNvSpPr txBox="1"/>
          <p:nvPr/>
        </p:nvSpPr>
        <p:spPr>
          <a:xfrm>
            <a:off x="2209800" y="152400"/>
            <a:ext cx="4419600" cy="461665"/>
          </a:xfrm>
          <a:prstGeom prst="rect">
            <a:avLst/>
          </a:prstGeom>
          <a:noFill/>
        </p:spPr>
        <p:txBody>
          <a:bodyPr wrap="square" rtlCol="0">
            <a:spAutoFit/>
          </a:bodyPr>
          <a:lstStyle/>
          <a:p>
            <a:r>
              <a:rPr lang="en-US" sz="2400" dirty="0" smtClean="0">
                <a:latin typeface="Algerian" pitchFamily="82" charset="0"/>
              </a:rPr>
              <a:t>Ancient Egyptians Belief </a:t>
            </a:r>
            <a:endParaRPr lang="en-US" sz="2400" dirty="0">
              <a:latin typeface="Algerian"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838200"/>
            <a:ext cx="8458200" cy="1754326"/>
          </a:xfrm>
          <a:prstGeom prst="rect">
            <a:avLst/>
          </a:prstGeom>
          <a:noFill/>
        </p:spPr>
        <p:txBody>
          <a:bodyPr wrap="square" rtlCol="0">
            <a:spAutoFit/>
          </a:bodyPr>
          <a:lstStyle/>
          <a:p>
            <a:r>
              <a:rPr lang="en-US" dirty="0">
                <a:latin typeface="Arial" pitchFamily="34" charset="0"/>
                <a:cs typeface="Arial" pitchFamily="34" charset="0"/>
              </a:rPr>
              <a:t>T</a:t>
            </a:r>
            <a:r>
              <a:rPr lang="en-US" dirty="0" smtClean="0">
                <a:latin typeface="Arial" pitchFamily="34" charset="0"/>
                <a:cs typeface="Arial" pitchFamily="34" charset="0"/>
              </a:rPr>
              <a:t>he ancient  Egyptians believed that mummification was one of the requirements for immortality.  They also believed that certain necessities such as food, drink, clothing and furniture had to be provided in the burial chambers. </a:t>
            </a:r>
          </a:p>
          <a:p>
            <a:endParaRPr lang="en-US" dirty="0">
              <a:latin typeface="Arial" pitchFamily="34" charset="0"/>
              <a:cs typeface="Arial" pitchFamily="34" charset="0"/>
            </a:endParaRPr>
          </a:p>
          <a:p>
            <a:r>
              <a:rPr lang="en-US" dirty="0" smtClean="0">
                <a:latin typeface="Arial" pitchFamily="34" charset="0"/>
                <a:cs typeface="Arial" pitchFamily="34" charset="0"/>
              </a:rPr>
              <a:t>Taking all this into consideration, their burial chambers of the Egyptians had some interesting and unique figures</a:t>
            </a:r>
            <a:r>
              <a:rPr lang="en-US" dirty="0" smtClean="0"/>
              <a:t>. </a:t>
            </a:r>
          </a:p>
        </p:txBody>
      </p:sp>
      <p:sp>
        <p:nvSpPr>
          <p:cNvPr id="3" name="TextBox 2"/>
          <p:cNvSpPr txBox="1"/>
          <p:nvPr/>
        </p:nvSpPr>
        <p:spPr>
          <a:xfrm>
            <a:off x="1676400" y="228600"/>
            <a:ext cx="6400800" cy="461665"/>
          </a:xfrm>
          <a:prstGeom prst="rect">
            <a:avLst/>
          </a:prstGeom>
          <a:noFill/>
        </p:spPr>
        <p:txBody>
          <a:bodyPr wrap="square" rtlCol="0">
            <a:spAutoFit/>
          </a:bodyPr>
          <a:lstStyle/>
          <a:p>
            <a:r>
              <a:rPr lang="en-US" sz="2400" dirty="0" smtClean="0">
                <a:latin typeface="Algerian" pitchFamily="82" charset="0"/>
                <a:cs typeface="Arial" pitchFamily="34" charset="0"/>
              </a:rPr>
              <a:t>Egyptians belief and Architecture</a:t>
            </a:r>
            <a:endParaRPr lang="en-US" sz="2400" dirty="0">
              <a:latin typeface="Algerian" pitchFamily="82" charset="0"/>
              <a:cs typeface="Arial" pitchFamily="34" charset="0"/>
            </a:endParaRPr>
          </a:p>
        </p:txBody>
      </p:sp>
      <p:pic>
        <p:nvPicPr>
          <p:cNvPr id="2050" name="Picture 2" descr="C:\Users\Me\Desktop\Degree sem 2\Info literacy\tut-tomb-interior.jpg"/>
          <p:cNvPicPr>
            <a:picLocks noChangeAspect="1" noChangeArrowheads="1"/>
          </p:cNvPicPr>
          <p:nvPr/>
        </p:nvPicPr>
        <p:blipFill>
          <a:blip r:embed="rId2" cstate="print"/>
          <a:srcRect/>
          <a:stretch>
            <a:fillRect/>
          </a:stretch>
        </p:blipFill>
        <p:spPr bwMode="auto">
          <a:xfrm>
            <a:off x="304800" y="2895600"/>
            <a:ext cx="4899024" cy="3271147"/>
          </a:xfrm>
          <a:prstGeom prst="rect">
            <a:avLst/>
          </a:prstGeom>
          <a:noFill/>
        </p:spPr>
      </p:pic>
      <p:sp>
        <p:nvSpPr>
          <p:cNvPr id="5" name="TextBox 4"/>
          <p:cNvSpPr txBox="1"/>
          <p:nvPr/>
        </p:nvSpPr>
        <p:spPr>
          <a:xfrm>
            <a:off x="5486400" y="3048000"/>
            <a:ext cx="3429000" cy="1200329"/>
          </a:xfrm>
          <a:prstGeom prst="rect">
            <a:avLst/>
          </a:prstGeom>
          <a:noFill/>
        </p:spPr>
        <p:txBody>
          <a:bodyPr wrap="square" rtlCol="0">
            <a:spAutoFit/>
          </a:bodyPr>
          <a:lstStyle/>
          <a:p>
            <a:r>
              <a:rPr lang="en-US" dirty="0" smtClean="0">
                <a:latin typeface="Arial" pitchFamily="34" charset="0"/>
                <a:cs typeface="Arial" pitchFamily="34" charset="0"/>
              </a:rPr>
              <a:t>- Their burial chambers were specially designed to provide the dead with the necessities mentioned. </a:t>
            </a:r>
            <a:endParaRPr lang="en-US"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28600"/>
            <a:ext cx="8610600" cy="1846659"/>
          </a:xfrm>
          <a:prstGeom prst="rect">
            <a:avLst/>
          </a:prstGeom>
          <a:noFill/>
        </p:spPr>
        <p:txBody>
          <a:bodyPr wrap="square" rtlCol="0">
            <a:spAutoFit/>
          </a:bodyPr>
          <a:lstStyle/>
          <a:p>
            <a:r>
              <a:rPr lang="en-US" sz="2400" dirty="0" smtClean="0">
                <a:latin typeface="Algerian" pitchFamily="82" charset="0"/>
                <a:cs typeface="Arial" pitchFamily="34" charset="0"/>
              </a:rPr>
              <a:t>Ancient Egyptian burial chambers</a:t>
            </a:r>
          </a:p>
          <a:p>
            <a:endParaRPr lang="en-US" dirty="0"/>
          </a:p>
          <a:p>
            <a:endParaRPr lang="en-US" dirty="0" smtClean="0"/>
          </a:p>
          <a:p>
            <a:endParaRPr lang="en-US" dirty="0"/>
          </a:p>
          <a:p>
            <a:pPr>
              <a:buFont typeface="Arial" pitchFamily="34" charset="0"/>
              <a:buChar char="•"/>
            </a:pPr>
            <a:r>
              <a:rPr lang="en-US" dirty="0" smtClean="0">
                <a:latin typeface="Arial" pitchFamily="34" charset="0"/>
                <a:cs typeface="Arial" pitchFamily="34" charset="0"/>
              </a:rPr>
              <a:t> Mastaba </a:t>
            </a:r>
          </a:p>
          <a:p>
            <a:endParaRPr lang="en-US" dirty="0"/>
          </a:p>
        </p:txBody>
      </p:sp>
      <p:pic>
        <p:nvPicPr>
          <p:cNvPr id="3074" name="Picture 2" descr="http://upload.wikimedia.org/wikipedia/commons/a/ab/Mastaba-faraoun-3.jpg"/>
          <p:cNvPicPr>
            <a:picLocks noChangeAspect="1" noChangeArrowheads="1"/>
          </p:cNvPicPr>
          <p:nvPr/>
        </p:nvPicPr>
        <p:blipFill>
          <a:blip r:embed="rId2" cstate="print"/>
          <a:srcRect/>
          <a:stretch>
            <a:fillRect/>
          </a:stretch>
        </p:blipFill>
        <p:spPr bwMode="auto">
          <a:xfrm>
            <a:off x="304800" y="2057400"/>
            <a:ext cx="4116857" cy="3086100"/>
          </a:xfrm>
          <a:prstGeom prst="rect">
            <a:avLst/>
          </a:prstGeom>
          <a:noFill/>
        </p:spPr>
      </p:pic>
      <p:sp>
        <p:nvSpPr>
          <p:cNvPr id="6" name="TextBox 5"/>
          <p:cNvSpPr txBox="1"/>
          <p:nvPr/>
        </p:nvSpPr>
        <p:spPr>
          <a:xfrm>
            <a:off x="4800600" y="1371600"/>
            <a:ext cx="2286000" cy="369332"/>
          </a:xfrm>
          <a:prstGeom prst="rect">
            <a:avLst/>
          </a:prstGeom>
          <a:noFill/>
        </p:spPr>
        <p:txBody>
          <a:bodyPr wrap="square" rtlCol="0">
            <a:spAutoFit/>
          </a:bodyPr>
          <a:lstStyle/>
          <a:p>
            <a:pPr>
              <a:buFont typeface="Arial" pitchFamily="34" charset="0"/>
              <a:buChar char="•"/>
            </a:pPr>
            <a:r>
              <a:rPr lang="en-US" dirty="0" smtClean="0">
                <a:latin typeface="Arial" pitchFamily="34" charset="0"/>
                <a:cs typeface="Arial" pitchFamily="34" charset="0"/>
              </a:rPr>
              <a:t> The step pyramid </a:t>
            </a:r>
            <a:endParaRPr lang="en-US" dirty="0">
              <a:latin typeface="Arial" pitchFamily="34" charset="0"/>
              <a:cs typeface="Arial" pitchFamily="34" charset="0"/>
            </a:endParaRPr>
          </a:p>
        </p:txBody>
      </p:sp>
      <p:pic>
        <p:nvPicPr>
          <p:cNvPr id="3075" name="Picture 3" descr="C:\Users\Me\Desktop\Degree sem 2\Info literacy\download.jpg"/>
          <p:cNvPicPr>
            <a:picLocks noChangeAspect="1" noChangeArrowheads="1"/>
          </p:cNvPicPr>
          <p:nvPr/>
        </p:nvPicPr>
        <p:blipFill>
          <a:blip r:embed="rId3" cstate="print"/>
          <a:srcRect/>
          <a:stretch>
            <a:fillRect/>
          </a:stretch>
        </p:blipFill>
        <p:spPr bwMode="auto">
          <a:xfrm>
            <a:off x="4800600" y="2133600"/>
            <a:ext cx="3795585" cy="260508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304800"/>
            <a:ext cx="8229600" cy="1015663"/>
          </a:xfrm>
          <a:prstGeom prst="rect">
            <a:avLst/>
          </a:prstGeom>
          <a:noFill/>
        </p:spPr>
        <p:txBody>
          <a:bodyPr wrap="square" rtlCol="0">
            <a:spAutoFit/>
          </a:bodyPr>
          <a:lstStyle/>
          <a:p>
            <a:pPr>
              <a:buFont typeface="Arial" pitchFamily="34" charset="0"/>
              <a:buChar char="•"/>
            </a:pPr>
            <a:r>
              <a:rPr lang="en-US" sz="2400" dirty="0" smtClean="0">
                <a:latin typeface="Algerian" pitchFamily="82" charset="0"/>
              </a:rPr>
              <a:t> Mastaba</a:t>
            </a:r>
          </a:p>
          <a:p>
            <a:r>
              <a:rPr lang="en-US" dirty="0" smtClean="0"/>
              <a:t> </a:t>
            </a:r>
          </a:p>
          <a:p>
            <a:endParaRPr lang="en-US" dirty="0"/>
          </a:p>
        </p:txBody>
      </p:sp>
      <p:pic>
        <p:nvPicPr>
          <p:cNvPr id="16386" name="Picture 2" descr="https://c2.staticflickr.com/6/5007/5250507566_de32dfbd0c_z.jpg"/>
          <p:cNvPicPr>
            <a:picLocks noChangeAspect="1" noChangeArrowheads="1"/>
          </p:cNvPicPr>
          <p:nvPr/>
        </p:nvPicPr>
        <p:blipFill>
          <a:blip r:embed="rId2" cstate="print"/>
          <a:srcRect/>
          <a:stretch>
            <a:fillRect/>
          </a:stretch>
        </p:blipFill>
        <p:spPr bwMode="auto">
          <a:xfrm>
            <a:off x="0" y="990600"/>
            <a:ext cx="4958554" cy="2657475"/>
          </a:xfrm>
          <a:prstGeom prst="rect">
            <a:avLst/>
          </a:prstGeom>
          <a:noFill/>
        </p:spPr>
      </p:pic>
      <p:sp>
        <p:nvSpPr>
          <p:cNvPr id="4" name="TextBox 3"/>
          <p:cNvSpPr txBox="1"/>
          <p:nvPr/>
        </p:nvSpPr>
        <p:spPr>
          <a:xfrm>
            <a:off x="228600" y="3810000"/>
            <a:ext cx="8686800" cy="2308324"/>
          </a:xfrm>
          <a:prstGeom prst="rect">
            <a:avLst/>
          </a:prstGeom>
          <a:noFill/>
        </p:spPr>
        <p:txBody>
          <a:bodyPr wrap="square" rtlCol="0">
            <a:spAutoFit/>
          </a:bodyPr>
          <a:lstStyle/>
          <a:p>
            <a:pPr>
              <a:buFont typeface="Arial" pitchFamily="34" charset="0"/>
              <a:buChar char="•"/>
            </a:pPr>
            <a:r>
              <a:rPr lang="en-US" dirty="0" smtClean="0">
                <a:latin typeface="Arial" pitchFamily="34" charset="0"/>
                <a:cs typeface="Arial" pitchFamily="34" charset="0"/>
              </a:rPr>
              <a:t> A </a:t>
            </a:r>
            <a:r>
              <a:rPr lang="en-US" dirty="0" err="1" smtClean="0">
                <a:latin typeface="Arial" pitchFamily="34" charset="0"/>
                <a:cs typeface="Arial" pitchFamily="34" charset="0"/>
              </a:rPr>
              <a:t>mastaba</a:t>
            </a:r>
            <a:r>
              <a:rPr lang="en-US" dirty="0" smtClean="0">
                <a:latin typeface="Arial" pitchFamily="34" charset="0"/>
                <a:cs typeface="Arial" pitchFamily="34" charset="0"/>
              </a:rPr>
              <a:t> is a flat roofed rectangular </a:t>
            </a:r>
            <a:r>
              <a:rPr lang="en-US" dirty="0">
                <a:latin typeface="Arial" pitchFamily="34" charset="0"/>
                <a:cs typeface="Arial" pitchFamily="34" charset="0"/>
              </a:rPr>
              <a:t>E</a:t>
            </a:r>
            <a:r>
              <a:rPr lang="en-US" dirty="0" smtClean="0">
                <a:latin typeface="Arial" pitchFamily="34" charset="0"/>
                <a:cs typeface="Arial" pitchFamily="34" charset="0"/>
              </a:rPr>
              <a:t>gyptian tomb which is mostly constructed out of mud bricks or stone</a:t>
            </a:r>
          </a:p>
          <a:p>
            <a:pPr>
              <a:buFont typeface="Arial" pitchFamily="34" charset="0"/>
              <a:buChar char="•"/>
            </a:pPr>
            <a:r>
              <a:rPr lang="en-US" dirty="0" smtClean="0">
                <a:latin typeface="Arial" pitchFamily="34" charset="0"/>
                <a:cs typeface="Arial" pitchFamily="34" charset="0"/>
              </a:rPr>
              <a:t>Egyptians belief was highly expressed in the design of the Mastaba </a:t>
            </a:r>
          </a:p>
          <a:p>
            <a:pPr>
              <a:buFont typeface="Arial" pitchFamily="34" charset="0"/>
              <a:buChar char="•"/>
            </a:pPr>
            <a:r>
              <a:rPr lang="en-US" dirty="0" smtClean="0">
                <a:latin typeface="Arial" pitchFamily="34" charset="0"/>
                <a:cs typeface="Arial" pitchFamily="34" charset="0"/>
              </a:rPr>
              <a:t>This is the most ancient burial chambers in ancient </a:t>
            </a:r>
            <a:r>
              <a:rPr lang="en-US" dirty="0">
                <a:latin typeface="Arial" pitchFamily="34" charset="0"/>
                <a:cs typeface="Arial" pitchFamily="34" charset="0"/>
              </a:rPr>
              <a:t>E</a:t>
            </a:r>
            <a:r>
              <a:rPr lang="en-US" dirty="0" smtClean="0">
                <a:latin typeface="Arial" pitchFamily="34" charset="0"/>
                <a:cs typeface="Arial" pitchFamily="34" charset="0"/>
              </a:rPr>
              <a:t>gypt. </a:t>
            </a:r>
          </a:p>
          <a:p>
            <a:pPr>
              <a:buFont typeface="Arial" pitchFamily="34" charset="0"/>
              <a:buChar char="•"/>
            </a:pPr>
            <a:r>
              <a:rPr lang="en-US" dirty="0" smtClean="0">
                <a:latin typeface="Arial" pitchFamily="34" charset="0"/>
                <a:cs typeface="Arial" pitchFamily="34" charset="0"/>
              </a:rPr>
              <a:t>The design itself protects the dead bodies from outside intruders. </a:t>
            </a:r>
          </a:p>
          <a:p>
            <a:pPr>
              <a:buFont typeface="Arial" pitchFamily="34" charset="0"/>
              <a:buChar char="•"/>
            </a:pPr>
            <a:r>
              <a:rPr lang="en-US" dirty="0" smtClean="0">
                <a:latin typeface="Arial" pitchFamily="34" charset="0"/>
                <a:cs typeface="Arial" pitchFamily="34" charset="0"/>
              </a:rPr>
              <a:t>Statue of ka is seen inside the </a:t>
            </a:r>
            <a:r>
              <a:rPr lang="en-US" dirty="0" err="1" smtClean="0">
                <a:latin typeface="Arial" pitchFamily="34" charset="0"/>
                <a:cs typeface="Arial" pitchFamily="34" charset="0"/>
              </a:rPr>
              <a:t>mastaba</a:t>
            </a:r>
            <a:r>
              <a:rPr lang="en-US" dirty="0" smtClean="0">
                <a:latin typeface="Arial" pitchFamily="34" charset="0"/>
                <a:cs typeface="Arial" pitchFamily="34" charset="0"/>
              </a:rPr>
              <a:t> itself with an offering table and chapel. </a:t>
            </a:r>
          </a:p>
          <a:p>
            <a:pPr>
              <a:buFont typeface="Arial" pitchFamily="34" charset="0"/>
              <a:buChar char="•"/>
            </a:pPr>
            <a:r>
              <a:rPr lang="en-US" dirty="0" smtClean="0">
                <a:latin typeface="Arial" pitchFamily="34" charset="0"/>
                <a:cs typeface="Arial" pitchFamily="34" charset="0"/>
              </a:rPr>
              <a:t>The structure is camouflaged with the surrounding from the exterior, emphasizing  privacy.</a:t>
            </a:r>
          </a:p>
        </p:txBody>
      </p:sp>
      <p:pic>
        <p:nvPicPr>
          <p:cNvPr id="16387" name="Picture 3" descr="C:\Users\Me\Desktop\Degree sem 2\Info literacy\cairoMay19_05_391.jpg"/>
          <p:cNvPicPr>
            <a:picLocks noChangeAspect="1" noChangeArrowheads="1"/>
          </p:cNvPicPr>
          <p:nvPr/>
        </p:nvPicPr>
        <p:blipFill>
          <a:blip r:embed="rId3" cstate="print"/>
          <a:srcRect/>
          <a:stretch>
            <a:fillRect/>
          </a:stretch>
        </p:blipFill>
        <p:spPr bwMode="auto">
          <a:xfrm>
            <a:off x="5181600" y="1066800"/>
            <a:ext cx="3886200" cy="25908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457200"/>
            <a:ext cx="7467600" cy="461665"/>
          </a:xfrm>
          <a:prstGeom prst="rect">
            <a:avLst/>
          </a:prstGeom>
          <a:noFill/>
        </p:spPr>
        <p:txBody>
          <a:bodyPr wrap="square" rtlCol="0">
            <a:spAutoFit/>
          </a:bodyPr>
          <a:lstStyle/>
          <a:p>
            <a:r>
              <a:rPr lang="en-US" sz="2400" dirty="0" smtClean="0">
                <a:latin typeface="Algerian" pitchFamily="82" charset="0"/>
              </a:rPr>
              <a:t>The step pyramid </a:t>
            </a:r>
            <a:endParaRPr lang="en-US" sz="2400" dirty="0">
              <a:latin typeface="Algerian" pitchFamily="82" charset="0"/>
            </a:endParaRPr>
          </a:p>
        </p:txBody>
      </p:sp>
      <p:pic>
        <p:nvPicPr>
          <p:cNvPr id="17410" name="Picture 2" descr="C:\Users\Me\Desktop\Degree sem 2\Info literacy\Step pyramid of djoser at saqqara.jpg"/>
          <p:cNvPicPr>
            <a:picLocks noChangeAspect="1" noChangeArrowheads="1"/>
          </p:cNvPicPr>
          <p:nvPr/>
        </p:nvPicPr>
        <p:blipFill>
          <a:blip r:embed="rId2" cstate="print"/>
          <a:srcRect/>
          <a:stretch>
            <a:fillRect/>
          </a:stretch>
        </p:blipFill>
        <p:spPr bwMode="auto">
          <a:xfrm>
            <a:off x="457200" y="990600"/>
            <a:ext cx="5000625" cy="3305175"/>
          </a:xfrm>
          <a:prstGeom prst="rect">
            <a:avLst/>
          </a:prstGeom>
          <a:noFill/>
        </p:spPr>
      </p:pic>
      <p:sp>
        <p:nvSpPr>
          <p:cNvPr id="4" name="TextBox 3"/>
          <p:cNvSpPr txBox="1"/>
          <p:nvPr/>
        </p:nvSpPr>
        <p:spPr>
          <a:xfrm>
            <a:off x="381000" y="4572000"/>
            <a:ext cx="8534400" cy="1754326"/>
          </a:xfrm>
          <a:prstGeom prst="rect">
            <a:avLst/>
          </a:prstGeom>
          <a:noFill/>
        </p:spPr>
        <p:txBody>
          <a:bodyPr wrap="square" rtlCol="0">
            <a:spAutoFit/>
          </a:bodyPr>
          <a:lstStyle/>
          <a:p>
            <a:pPr>
              <a:buFont typeface="Arial" pitchFamily="34" charset="0"/>
              <a:buChar char="•"/>
            </a:pPr>
            <a:r>
              <a:rPr lang="en-US" dirty="0" smtClean="0">
                <a:latin typeface="Arial" pitchFamily="34" charset="0"/>
                <a:cs typeface="Arial" pitchFamily="34" charset="0"/>
              </a:rPr>
              <a:t> Step pyramid was designed by Imhotep who is first known architect. </a:t>
            </a:r>
          </a:p>
          <a:p>
            <a:pPr>
              <a:buFont typeface="Arial" pitchFamily="34" charset="0"/>
              <a:buChar char="•"/>
            </a:pPr>
            <a:r>
              <a:rPr lang="en-US" dirty="0" smtClean="0">
                <a:latin typeface="Arial" pitchFamily="34" charset="0"/>
                <a:cs typeface="Arial" pitchFamily="34" charset="0"/>
              </a:rPr>
              <a:t>The step pyramid is more complicated compared to the Mastaba.</a:t>
            </a:r>
          </a:p>
          <a:p>
            <a:pPr>
              <a:buFont typeface="Arial" pitchFamily="34" charset="0"/>
              <a:buChar char="•"/>
            </a:pPr>
            <a:r>
              <a:rPr lang="en-US" dirty="0" smtClean="0">
                <a:latin typeface="Arial" pitchFamily="34" charset="0"/>
                <a:cs typeface="Arial" pitchFamily="34" charset="0"/>
              </a:rPr>
              <a:t> Egyptians kings and queens are believed to be buried in these chambers. </a:t>
            </a:r>
          </a:p>
          <a:p>
            <a:pPr>
              <a:buFont typeface="Arial" pitchFamily="34" charset="0"/>
              <a:buChar char="•"/>
            </a:pPr>
            <a:r>
              <a:rPr lang="en-US" dirty="0" smtClean="0">
                <a:latin typeface="Arial" pitchFamily="34" charset="0"/>
                <a:cs typeface="Arial" pitchFamily="34" charset="0"/>
              </a:rPr>
              <a:t>Includes 4 magazine galleries. </a:t>
            </a:r>
          </a:p>
          <a:p>
            <a:pPr>
              <a:buFont typeface="Arial" pitchFamily="34" charset="0"/>
              <a:buChar char="•"/>
            </a:pPr>
            <a:r>
              <a:rPr lang="en-US" dirty="0" smtClean="0">
                <a:latin typeface="Arial" pitchFamily="34" charset="0"/>
                <a:cs typeface="Arial" pitchFamily="34" charset="0"/>
              </a:rPr>
              <a:t>The original access itself is covered by expansion </a:t>
            </a:r>
          </a:p>
          <a:p>
            <a:pPr>
              <a:buFont typeface="Arial" pitchFamily="34" charset="0"/>
              <a:buChar char="•"/>
            </a:pPr>
            <a:r>
              <a:rPr lang="en-US" dirty="0" smtClean="0">
                <a:latin typeface="Arial" pitchFamily="34" charset="0"/>
                <a:cs typeface="Arial" pitchFamily="34" charset="0"/>
              </a:rPr>
              <a:t>An apartment for the king with blue faience tiles.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04800"/>
            <a:ext cx="7772400" cy="1477328"/>
          </a:xfrm>
          <a:prstGeom prst="rect">
            <a:avLst/>
          </a:prstGeom>
          <a:noFill/>
        </p:spPr>
        <p:txBody>
          <a:bodyPr wrap="square" rtlCol="0">
            <a:spAutoFit/>
          </a:bodyPr>
          <a:lstStyle/>
          <a:p>
            <a:pPr>
              <a:buFont typeface="Arial" pitchFamily="34" charset="0"/>
              <a:buChar char="•"/>
            </a:pPr>
            <a:r>
              <a:rPr lang="en-US" dirty="0" smtClean="0">
                <a:latin typeface="Arial" pitchFamily="34" charset="0"/>
                <a:cs typeface="Arial" pitchFamily="34" charset="0"/>
              </a:rPr>
              <a:t>Also includes 3 false door </a:t>
            </a:r>
            <a:r>
              <a:rPr lang="en-US" dirty="0" err="1" smtClean="0">
                <a:latin typeface="Arial" pitchFamily="34" charset="0"/>
                <a:cs typeface="Arial" pitchFamily="34" charset="0"/>
              </a:rPr>
              <a:t>stelae</a:t>
            </a:r>
            <a:r>
              <a:rPr lang="en-US" dirty="0" smtClean="0">
                <a:latin typeface="Arial" pitchFamily="34" charset="0"/>
                <a:cs typeface="Arial" pitchFamily="34" charset="0"/>
              </a:rPr>
              <a:t> – To confuse the intruders and robbers.</a:t>
            </a:r>
          </a:p>
          <a:p>
            <a:pPr>
              <a:buFont typeface="Arial" pitchFamily="34" charset="0"/>
              <a:buChar char="•"/>
            </a:pPr>
            <a:r>
              <a:rPr lang="en-US" dirty="0" smtClean="0">
                <a:latin typeface="Arial" pitchFamily="34" charset="0"/>
                <a:cs typeface="Arial" pitchFamily="34" charset="0"/>
              </a:rPr>
              <a:t>It would be fair to conclude that the step pyramid offers more protection to the dead body compared to the </a:t>
            </a:r>
            <a:r>
              <a:rPr lang="en-US" dirty="0" err="1" smtClean="0">
                <a:latin typeface="Arial" pitchFamily="34" charset="0"/>
                <a:cs typeface="Arial" pitchFamily="34" charset="0"/>
              </a:rPr>
              <a:t>mastaba</a:t>
            </a:r>
            <a:r>
              <a:rPr lang="en-US" dirty="0" smtClean="0">
                <a:latin typeface="Arial" pitchFamily="34" charset="0"/>
                <a:cs typeface="Arial" pitchFamily="34" charset="0"/>
              </a:rPr>
              <a:t>. </a:t>
            </a:r>
          </a:p>
          <a:p>
            <a:r>
              <a:rPr lang="en-US" dirty="0" smtClean="0"/>
              <a:t> </a:t>
            </a:r>
          </a:p>
          <a:p>
            <a:r>
              <a:rPr lang="en-US" dirty="0" smtClean="0"/>
              <a:t> </a:t>
            </a:r>
            <a:endParaRPr lang="en-US" dirty="0"/>
          </a:p>
        </p:txBody>
      </p:sp>
      <p:pic>
        <p:nvPicPr>
          <p:cNvPr id="18434" name="Picture 2" descr="http://discoveringegypt.com/wp-content/uploads/2014/07/StepPyramid2.jpg"/>
          <p:cNvPicPr>
            <a:picLocks noChangeAspect="1" noChangeArrowheads="1"/>
          </p:cNvPicPr>
          <p:nvPr/>
        </p:nvPicPr>
        <p:blipFill>
          <a:blip r:embed="rId2" cstate="print"/>
          <a:srcRect/>
          <a:stretch>
            <a:fillRect/>
          </a:stretch>
        </p:blipFill>
        <p:spPr bwMode="auto">
          <a:xfrm>
            <a:off x="457200" y="1600200"/>
            <a:ext cx="5791200" cy="3842633"/>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461665"/>
          </a:xfrm>
          <a:prstGeom prst="rect">
            <a:avLst/>
          </a:prstGeom>
          <a:noFill/>
        </p:spPr>
        <p:txBody>
          <a:bodyPr wrap="square" rtlCol="0">
            <a:spAutoFit/>
          </a:bodyPr>
          <a:lstStyle/>
          <a:p>
            <a:r>
              <a:rPr lang="en-US" sz="2400" dirty="0" smtClean="0">
                <a:latin typeface="Algerian" pitchFamily="82" charset="0"/>
              </a:rPr>
              <a:t> Conclusion </a:t>
            </a:r>
            <a:endParaRPr lang="en-US" sz="2400" dirty="0">
              <a:latin typeface="Algerian" pitchFamily="82" charset="0"/>
            </a:endParaRPr>
          </a:p>
        </p:txBody>
      </p:sp>
      <p:sp>
        <p:nvSpPr>
          <p:cNvPr id="3" name="TextBox 2"/>
          <p:cNvSpPr txBox="1"/>
          <p:nvPr/>
        </p:nvSpPr>
        <p:spPr>
          <a:xfrm>
            <a:off x="533400" y="838200"/>
            <a:ext cx="8610600" cy="1754326"/>
          </a:xfrm>
          <a:prstGeom prst="rect">
            <a:avLst/>
          </a:prstGeom>
          <a:noFill/>
        </p:spPr>
        <p:txBody>
          <a:bodyPr wrap="square" rtlCol="0">
            <a:spAutoFit/>
          </a:bodyPr>
          <a:lstStyle/>
          <a:p>
            <a:endParaRPr lang="en-US" dirty="0" smtClean="0">
              <a:latin typeface="Arial" pitchFamily="34" charset="0"/>
              <a:cs typeface="Arial" pitchFamily="34" charset="0"/>
            </a:endParaRPr>
          </a:p>
          <a:p>
            <a:pPr>
              <a:buFont typeface="Arial" pitchFamily="34" charset="0"/>
              <a:buChar char="•"/>
            </a:pPr>
            <a:r>
              <a:rPr lang="en-US" dirty="0" smtClean="0">
                <a:latin typeface="Arial" pitchFamily="34" charset="0"/>
                <a:cs typeface="Arial" pitchFamily="34" charset="0"/>
              </a:rPr>
              <a:t>The step pyramid and the </a:t>
            </a:r>
            <a:r>
              <a:rPr lang="en-US" dirty="0" err="1" smtClean="0">
                <a:latin typeface="Arial" pitchFamily="34" charset="0"/>
                <a:cs typeface="Arial" pitchFamily="34" charset="0"/>
              </a:rPr>
              <a:t>Mastaba’s</a:t>
            </a:r>
            <a:r>
              <a:rPr lang="en-US" dirty="0" smtClean="0">
                <a:latin typeface="Arial" pitchFamily="34" charset="0"/>
                <a:cs typeface="Arial" pitchFamily="34" charset="0"/>
              </a:rPr>
              <a:t> were the two common burial chambers. </a:t>
            </a:r>
          </a:p>
          <a:p>
            <a:pPr>
              <a:buFont typeface="Arial" pitchFamily="34" charset="0"/>
              <a:buChar char="•"/>
            </a:pPr>
            <a:r>
              <a:rPr lang="en-US" dirty="0" smtClean="0">
                <a:latin typeface="Arial" pitchFamily="34" charset="0"/>
                <a:cs typeface="Arial" pitchFamily="34" charset="0"/>
              </a:rPr>
              <a:t>The design of the burial chambers itself offers protection for the dead body. </a:t>
            </a:r>
          </a:p>
          <a:p>
            <a:pPr>
              <a:buFont typeface="Arial" pitchFamily="34" charset="0"/>
              <a:buChar char="•"/>
            </a:pPr>
            <a:r>
              <a:rPr lang="en-US" dirty="0" smtClean="0">
                <a:latin typeface="Arial" pitchFamily="34" charset="0"/>
                <a:cs typeface="Arial" pitchFamily="34" charset="0"/>
              </a:rPr>
              <a:t>Its designed to provide the dead with basic necessities. </a:t>
            </a:r>
          </a:p>
          <a:p>
            <a:pPr>
              <a:buFont typeface="Arial" pitchFamily="34" charset="0"/>
              <a:buChar char="•"/>
            </a:pPr>
            <a:r>
              <a:rPr lang="en-US" dirty="0" smtClean="0">
                <a:latin typeface="Arial" pitchFamily="34" charset="0"/>
                <a:cs typeface="Arial" pitchFamily="34" charset="0"/>
              </a:rPr>
              <a:t> Ancient Egyptians were masters in expressing their beliefs in their architecture.</a:t>
            </a:r>
          </a:p>
          <a:p>
            <a:endParaRPr lang="en-US" dirty="0"/>
          </a:p>
        </p:txBody>
      </p:sp>
      <p:pic>
        <p:nvPicPr>
          <p:cNvPr id="19458" name="Picture 2" descr="http://www.historymuseum.ca/cmc/exhibitions/civil/egypt/images/reli19b.jpg"/>
          <p:cNvPicPr>
            <a:picLocks noChangeAspect="1" noChangeArrowheads="1"/>
          </p:cNvPicPr>
          <p:nvPr/>
        </p:nvPicPr>
        <p:blipFill>
          <a:blip r:embed="rId2" cstate="print"/>
          <a:srcRect/>
          <a:stretch>
            <a:fillRect/>
          </a:stretch>
        </p:blipFill>
        <p:spPr bwMode="auto">
          <a:xfrm>
            <a:off x="228600" y="3124200"/>
            <a:ext cx="4198054" cy="2590800"/>
          </a:xfrm>
          <a:prstGeom prst="rect">
            <a:avLst/>
          </a:prstGeom>
          <a:noFill/>
        </p:spPr>
      </p:pic>
      <p:pic>
        <p:nvPicPr>
          <p:cNvPr id="19460" name="Picture 4" descr="https://c1.staticflickr.com/1/1/220300_d5df215f70.jpg"/>
          <p:cNvPicPr>
            <a:picLocks noChangeAspect="1" noChangeArrowheads="1"/>
          </p:cNvPicPr>
          <p:nvPr/>
        </p:nvPicPr>
        <p:blipFill>
          <a:blip r:embed="rId3" cstate="print"/>
          <a:srcRect/>
          <a:stretch>
            <a:fillRect/>
          </a:stretch>
        </p:blipFill>
        <p:spPr bwMode="auto">
          <a:xfrm>
            <a:off x="4572000" y="2895600"/>
            <a:ext cx="4000500" cy="300037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458200" cy="4278094"/>
          </a:xfrm>
          <a:prstGeom prst="rect">
            <a:avLst/>
          </a:prstGeom>
          <a:noFill/>
        </p:spPr>
        <p:txBody>
          <a:bodyPr wrap="square" rtlCol="0">
            <a:spAutoFit/>
          </a:bodyPr>
          <a:lstStyle/>
          <a:p>
            <a:r>
              <a:rPr lang="en-US" sz="2000" dirty="0" smtClean="0">
                <a:latin typeface="Algerian" pitchFamily="82" charset="0"/>
              </a:rPr>
              <a:t>Reference</a:t>
            </a:r>
            <a:r>
              <a:rPr lang="en-US" dirty="0" smtClean="0"/>
              <a:t> </a:t>
            </a:r>
          </a:p>
          <a:p>
            <a:endParaRPr lang="en-US" dirty="0" smtClean="0"/>
          </a:p>
          <a:p>
            <a:r>
              <a:rPr lang="en-US" dirty="0" err="1"/>
              <a:t>Kleiner</a:t>
            </a:r>
            <a:r>
              <a:rPr lang="en-US" dirty="0"/>
              <a:t>, Fred. (2010). </a:t>
            </a:r>
            <a:r>
              <a:rPr lang="en-US" i="1" dirty="0" err="1"/>
              <a:t>Gardners</a:t>
            </a:r>
            <a:r>
              <a:rPr lang="en-US" i="1" dirty="0"/>
              <a:t> Art Through the Ages </a:t>
            </a:r>
            <a:r>
              <a:rPr lang="en-US" i="1" dirty="0" err="1"/>
              <a:t>Vol</a:t>
            </a:r>
            <a:r>
              <a:rPr lang="en-US" i="1" dirty="0"/>
              <a:t> 1</a:t>
            </a:r>
            <a:r>
              <a:rPr lang="en-US" dirty="0"/>
              <a:t>. </a:t>
            </a:r>
            <a:r>
              <a:rPr lang="en-US" dirty="0" err="1"/>
              <a:t>Gardners</a:t>
            </a:r>
            <a:r>
              <a:rPr lang="en-US" dirty="0"/>
              <a:t> Books.</a:t>
            </a:r>
          </a:p>
          <a:p>
            <a:endParaRPr lang="en-US" dirty="0" smtClean="0"/>
          </a:p>
          <a:p>
            <a:r>
              <a:rPr lang="en-US" dirty="0" err="1" smtClean="0"/>
              <a:t>Alamy</a:t>
            </a:r>
            <a:r>
              <a:rPr lang="en-US" dirty="0" smtClean="0"/>
              <a:t>. (2014). </a:t>
            </a:r>
            <a:r>
              <a:rPr lang="en-US" i="1" dirty="0" err="1"/>
              <a:t>Awibra</a:t>
            </a:r>
            <a:r>
              <a:rPr lang="en-US" i="1" dirty="0"/>
              <a:t> </a:t>
            </a:r>
            <a:r>
              <a:rPr lang="en-US" i="1" dirty="0" err="1"/>
              <a:t>Hor</a:t>
            </a:r>
            <a:r>
              <a:rPr lang="en-US" i="1" dirty="0"/>
              <a:t> with ka headdress representing creative life-force of the king, Head of wooden statue from </a:t>
            </a:r>
            <a:r>
              <a:rPr lang="en-US" i="1" dirty="0" err="1"/>
              <a:t>Dahshur</a:t>
            </a:r>
            <a:r>
              <a:rPr lang="en-US" i="1" dirty="0"/>
              <a:t>, 13th </a:t>
            </a:r>
            <a:r>
              <a:rPr lang="en-US" i="1" dirty="0" smtClean="0"/>
              <a:t>Dynast</a:t>
            </a:r>
            <a:r>
              <a:rPr lang="en-US" b="1" dirty="0" smtClean="0"/>
              <a:t>y. </a:t>
            </a:r>
            <a:r>
              <a:rPr lang="en-US" dirty="0" smtClean="0"/>
              <a:t>Retrieved from http://www.alamy.com</a:t>
            </a:r>
            <a:endParaRPr lang="en-US" dirty="0"/>
          </a:p>
          <a:p>
            <a:endParaRPr lang="en-US" u="sng" dirty="0"/>
          </a:p>
          <a:p>
            <a:r>
              <a:rPr lang="en-US" dirty="0" smtClean="0"/>
              <a:t>Chris Morton </a:t>
            </a:r>
            <a:r>
              <a:rPr lang="en-US" dirty="0" err="1" smtClean="0"/>
              <a:t>blogspot</a:t>
            </a:r>
            <a:r>
              <a:rPr lang="en-US" dirty="0" smtClean="0"/>
              <a:t> . (2013). </a:t>
            </a:r>
            <a:r>
              <a:rPr lang="en-US" i="1" dirty="0" smtClean="0"/>
              <a:t>Egyptian tombs – Initial thoughts</a:t>
            </a:r>
            <a:r>
              <a:rPr lang="en-US" i="1" u="sng" dirty="0" smtClean="0"/>
              <a:t>. </a:t>
            </a:r>
            <a:r>
              <a:rPr lang="en-US" dirty="0" smtClean="0"/>
              <a:t>Retrieved from http://chrismorton3d.blogspot.com/2013/03/while-i-was-in-college-i-was-given-task.html</a:t>
            </a:r>
            <a:r>
              <a:rPr lang="en-US" i="1" u="sng" dirty="0" smtClean="0"/>
              <a:t> </a:t>
            </a:r>
            <a:endParaRPr lang="en-US" i="1" dirty="0" smtClean="0"/>
          </a:p>
          <a:p>
            <a:endParaRPr lang="en-US" i="1" dirty="0"/>
          </a:p>
          <a:p>
            <a:r>
              <a:rPr lang="en-US" dirty="0" err="1" smtClean="0"/>
              <a:t>Stalcup</a:t>
            </a:r>
            <a:r>
              <a:rPr lang="en-US" dirty="0" smtClean="0"/>
              <a:t>. (2001). </a:t>
            </a:r>
            <a:r>
              <a:rPr lang="en-US" i="1" dirty="0" smtClean="0"/>
              <a:t>Ancient Egyptian Civilization. </a:t>
            </a:r>
            <a:r>
              <a:rPr lang="en-US" dirty="0" smtClean="0"/>
              <a:t>San </a:t>
            </a:r>
            <a:r>
              <a:rPr lang="en-US" dirty="0"/>
              <a:t>Diego, </a:t>
            </a:r>
            <a:r>
              <a:rPr lang="en-US" dirty="0" smtClean="0"/>
              <a:t>CA. </a:t>
            </a:r>
            <a:r>
              <a:rPr lang="en-US" dirty="0" err="1"/>
              <a:t>Greenhaven</a:t>
            </a:r>
            <a:r>
              <a:rPr lang="en-US" dirty="0"/>
              <a:t> </a:t>
            </a:r>
            <a:r>
              <a:rPr lang="en-US" dirty="0" smtClean="0"/>
              <a:t>Press</a:t>
            </a:r>
            <a:r>
              <a:rPr lang="en-US" i="1" dirty="0" smtClean="0"/>
              <a:t>.</a:t>
            </a:r>
            <a:endParaRPr lang="en-US" i="1" dirty="0"/>
          </a:p>
          <a:p>
            <a:endParaRPr lang="en-US" dirty="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846</TotalTime>
  <Words>495</Words>
  <Application>Microsoft Office PowerPoint</Application>
  <PresentationFormat>On-screen Show (4:3)</PresentationFormat>
  <Paragraphs>53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Apex</vt:lpstr>
      <vt:lpstr>Slide 1</vt:lpstr>
      <vt:lpstr>Slide 2</vt:lpstr>
      <vt:lpstr>Slide 3</vt:lpstr>
      <vt:lpstr>Slide 4</vt:lpstr>
      <vt:lpstr>Slide 5</vt:lpstr>
      <vt:lpstr>Slide 6</vt:lpstr>
      <vt:lpstr>Slide 7</vt:lpstr>
      <vt:lpstr>Slide 8</vt:lpstr>
    </vt:vector>
  </TitlesOfParts>
  <Company>CtrlSoft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dc:creator>
  <cp:lastModifiedBy>Me</cp:lastModifiedBy>
  <cp:revision>43</cp:revision>
  <dcterms:created xsi:type="dcterms:W3CDTF">2014-10-30T12:55:47Z</dcterms:created>
  <dcterms:modified xsi:type="dcterms:W3CDTF">2014-10-31T03:02:27Z</dcterms:modified>
</cp:coreProperties>
</file>