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11055357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EB6362-012D-421B-B76F-E60A1154F723}"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43931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96697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8491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421729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391209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236267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108178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5713783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127766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41743267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EB6362-012D-421B-B76F-E60A1154F723}"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7048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EB6362-012D-421B-B76F-E60A1154F723}"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40845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24994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420999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DEB6362-012D-421B-B76F-E60A1154F723}" type="datetimeFigureOut">
              <a:rPr lang="en-US" smtClean="0"/>
              <a:t>11/3/2015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298733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EB6362-012D-421B-B76F-E60A1154F723}"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3971A-72F7-4E27-AD33-0B4A29DFDA07}" type="slidenum">
              <a:rPr lang="en-US" smtClean="0"/>
              <a:t>‹#›</a:t>
            </a:fld>
            <a:endParaRPr lang="en-US"/>
          </a:p>
        </p:txBody>
      </p:sp>
    </p:spTree>
    <p:extLst>
      <p:ext uri="{BB962C8B-B14F-4D97-AF65-F5344CB8AC3E}">
        <p14:creationId xmlns:p14="http://schemas.microsoft.com/office/powerpoint/2010/main" val="344156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EB6362-012D-421B-B76F-E60A1154F723}" type="datetimeFigureOut">
              <a:rPr lang="en-US" smtClean="0"/>
              <a:t>11/3/2015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E3971A-72F7-4E27-AD33-0B4A29DFDA07}" type="slidenum">
              <a:rPr lang="en-US" smtClean="0"/>
              <a:t>‹#›</a:t>
            </a:fld>
            <a:endParaRPr lang="en-US"/>
          </a:p>
        </p:txBody>
      </p:sp>
    </p:spTree>
    <p:extLst>
      <p:ext uri="{BB962C8B-B14F-4D97-AF65-F5344CB8AC3E}">
        <p14:creationId xmlns:p14="http://schemas.microsoft.com/office/powerpoint/2010/main" val="1376905770"/>
      </p:ext>
    </p:extLst>
  </p:cSld>
  <p:clrMap bg1="dk1" tx1="lt1" bg2="dk2" tx2="lt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g"/><Relationship Id="rId12"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12" Type="http://schemas.openxmlformats.org/officeDocument/2006/relationships/image" Target="../media/image37.jpg"/><Relationship Id="rId2" Type="http://schemas.openxmlformats.org/officeDocument/2006/relationships/image" Target="../media/image28.jpg"/><Relationship Id="rId1" Type="http://schemas.openxmlformats.org/officeDocument/2006/relationships/slideLayout" Target="../slideLayouts/slideLayout6.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7.jpeg"/><Relationship Id="rId10" Type="http://schemas.openxmlformats.org/officeDocument/2006/relationships/image" Target="../media/image35.jpg"/><Relationship Id="rId4" Type="http://schemas.openxmlformats.org/officeDocument/2006/relationships/image" Target="../media/image30.jpe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31.jpeg"/><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1545889" cy="1400530"/>
          </a:xfrm>
        </p:spPr>
        <p:txBody>
          <a:bodyPr>
            <a:normAutofit fontScale="90000"/>
          </a:bodyPr>
          <a:lstStyle/>
          <a:p>
            <a:r>
              <a:rPr lang="en-US" dirty="0" smtClean="0"/>
              <a:t>Usage of Malay Traditional Design Elements </a:t>
            </a:r>
            <a:br>
              <a:rPr lang="en-US" dirty="0" smtClean="0"/>
            </a:br>
            <a:r>
              <a:rPr lang="en-US" dirty="0" smtClean="0"/>
              <a:t>As An Approach To Achieve Environmental </a:t>
            </a:r>
            <a:br>
              <a:rPr lang="en-US" dirty="0" smtClean="0"/>
            </a:br>
            <a:r>
              <a:rPr lang="en-US" dirty="0" smtClean="0"/>
              <a:t>Sustainability in Salinger House, District of Bamgi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581" y="2101871"/>
            <a:ext cx="5916726" cy="39383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93" y="2101871"/>
            <a:ext cx="1166616" cy="17526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6541" y="2101871"/>
            <a:ext cx="1640699" cy="10920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5426" y="2122497"/>
            <a:ext cx="1398738" cy="9310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416" y="3205110"/>
            <a:ext cx="1152758" cy="173184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642" y="5088530"/>
            <a:ext cx="1798532" cy="119714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15" y="4077623"/>
            <a:ext cx="1291011" cy="85932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1485" y="3331748"/>
            <a:ext cx="1570809" cy="104557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70464" y="2101871"/>
            <a:ext cx="1421863" cy="933242"/>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70464" y="3321444"/>
            <a:ext cx="1405633" cy="2111748"/>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31485" y="4491549"/>
            <a:ext cx="1253562" cy="1883285"/>
          </a:xfrm>
          <a:prstGeom prst="rect">
            <a:avLst/>
          </a:prstGeom>
        </p:spPr>
      </p:pic>
      <p:sp>
        <p:nvSpPr>
          <p:cNvPr id="18" name="TextBox 17"/>
          <p:cNvSpPr txBox="1"/>
          <p:nvPr/>
        </p:nvSpPr>
        <p:spPr>
          <a:xfrm>
            <a:off x="8281115" y="6285678"/>
            <a:ext cx="2150370" cy="646331"/>
          </a:xfrm>
          <a:prstGeom prst="rect">
            <a:avLst/>
          </a:prstGeom>
          <a:noFill/>
        </p:spPr>
        <p:txBody>
          <a:bodyPr wrap="square" rtlCol="0">
            <a:spAutoFit/>
          </a:bodyPr>
          <a:lstStyle/>
          <a:p>
            <a:r>
              <a:rPr lang="en-US" dirty="0" err="1" smtClean="0"/>
              <a:t>Naajid</a:t>
            </a:r>
            <a:r>
              <a:rPr lang="en-US" dirty="0" smtClean="0"/>
              <a:t> </a:t>
            </a:r>
            <a:r>
              <a:rPr lang="en-US" dirty="0" err="1" smtClean="0"/>
              <a:t>Naseem</a:t>
            </a:r>
            <a:r>
              <a:rPr lang="en-US" dirty="0" smtClean="0"/>
              <a:t> 0311649</a:t>
            </a:r>
            <a:endParaRPr lang="en-US" dirty="0"/>
          </a:p>
        </p:txBody>
      </p:sp>
    </p:spTree>
    <p:extLst>
      <p:ext uri="{BB962C8B-B14F-4D97-AF65-F5344CB8AC3E}">
        <p14:creationId xmlns:p14="http://schemas.microsoft.com/office/powerpoint/2010/main" val="374445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003" y="347730"/>
            <a:ext cx="8422783" cy="369332"/>
          </a:xfrm>
          <a:prstGeom prst="rect">
            <a:avLst/>
          </a:prstGeom>
          <a:noFill/>
        </p:spPr>
        <p:txBody>
          <a:bodyPr wrap="square" rtlCol="0">
            <a:spAutoFit/>
          </a:bodyPr>
          <a:lstStyle/>
          <a:p>
            <a:r>
              <a:rPr lang="en-US" b="1" i="1" dirty="0" smtClean="0"/>
              <a:t>Elevation</a:t>
            </a:r>
            <a:endParaRPr lang="en-US" b="1"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03" y="3204590"/>
            <a:ext cx="2171168" cy="32618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522" y="3198410"/>
            <a:ext cx="4909713" cy="3268028"/>
          </a:xfrm>
          <a:prstGeom prst="rect">
            <a:avLst/>
          </a:prstGeom>
        </p:spPr>
      </p:pic>
      <p:sp>
        <p:nvSpPr>
          <p:cNvPr id="7" name="TextBox 6"/>
          <p:cNvSpPr txBox="1"/>
          <p:nvPr/>
        </p:nvSpPr>
        <p:spPr>
          <a:xfrm>
            <a:off x="425003" y="953037"/>
            <a:ext cx="8100811"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house is raised on stilts to reduce the impact of structure on to the land and environment </a:t>
            </a:r>
          </a:p>
          <a:p>
            <a:pPr marL="285750" lvl="0" indent="-285750">
              <a:buFont typeface="Arial" panose="020B0604020202020204" pitchFamily="34" charset="0"/>
              <a:buChar char="•"/>
            </a:pPr>
            <a:r>
              <a:rPr lang="en-US" dirty="0"/>
              <a:t>The house is on a high elevation to reduce water run-off through the building during the monsoon rains.  </a:t>
            </a:r>
            <a:endParaRPr lang="en-US" dirty="0" smtClean="0"/>
          </a:p>
          <a:p>
            <a:pPr marL="285750" indent="-285750">
              <a:buFont typeface="Arial" panose="020B0604020202020204" pitchFamily="34" charset="0"/>
              <a:buChar char="•"/>
            </a:pPr>
            <a:r>
              <a:rPr lang="en-US" dirty="0" smtClean="0"/>
              <a:t>No</a:t>
            </a:r>
            <a:r>
              <a:rPr lang="en-US" dirty="0"/>
              <a:t> major earthwork were done, the natural contours of the site were kept, and the topsoil was preserved. </a:t>
            </a:r>
            <a:endParaRPr lang="en-US" dirty="0" smtClean="0"/>
          </a:p>
          <a:p>
            <a:pPr marL="285750" indent="-285750">
              <a:buFont typeface="Arial" panose="020B0604020202020204" pitchFamily="34" charset="0"/>
              <a:buChar char="•"/>
            </a:pPr>
            <a:r>
              <a:rPr lang="en-US" dirty="0"/>
              <a:t> The landscaping around the house was kept as natural and as undisturbed as possible.</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434" y="3198410"/>
            <a:ext cx="3338490" cy="2222182"/>
          </a:xfrm>
          <a:prstGeom prst="rect">
            <a:avLst/>
          </a:prstGeom>
        </p:spPr>
      </p:pic>
    </p:spTree>
    <p:extLst>
      <p:ext uri="{BB962C8B-B14F-4D97-AF65-F5344CB8AC3E}">
        <p14:creationId xmlns:p14="http://schemas.microsoft.com/office/powerpoint/2010/main" val="32422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5" y="309093"/>
            <a:ext cx="8178084" cy="369332"/>
          </a:xfrm>
          <a:prstGeom prst="rect">
            <a:avLst/>
          </a:prstGeom>
          <a:noFill/>
        </p:spPr>
        <p:txBody>
          <a:bodyPr wrap="square" rtlCol="0">
            <a:spAutoFit/>
          </a:bodyPr>
          <a:lstStyle/>
          <a:p>
            <a:r>
              <a:rPr lang="en-US" b="1" i="1" dirty="0" smtClean="0"/>
              <a:t>Roof Structure </a:t>
            </a:r>
            <a:endParaRPr lang="en-US" b="1"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25" y="4636395"/>
            <a:ext cx="2466939" cy="16420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0191" y="4636395"/>
            <a:ext cx="2466938" cy="1642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332" y="4636395"/>
            <a:ext cx="2707425" cy="17767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332" y="159308"/>
            <a:ext cx="3194804" cy="4161553"/>
          </a:xfrm>
          <a:prstGeom prst="rect">
            <a:avLst/>
          </a:prstGeom>
        </p:spPr>
      </p:pic>
      <p:sp>
        <p:nvSpPr>
          <p:cNvPr id="8" name="Rectangle 7"/>
          <p:cNvSpPr/>
          <p:nvPr/>
        </p:nvSpPr>
        <p:spPr>
          <a:xfrm>
            <a:off x="2924814" y="3047422"/>
            <a:ext cx="6096000" cy="373885"/>
          </a:xfrm>
          <a:prstGeom prst="rect">
            <a:avLst/>
          </a:prstGeom>
        </p:spPr>
        <p:txBody>
          <a:bodyPr>
            <a:spAutoFit/>
          </a:bodyPr>
          <a:lstStyle/>
          <a:p>
            <a:pPr marR="0" lvl="0">
              <a:lnSpc>
                <a:spcPct val="107000"/>
              </a:lnSpc>
              <a:spcBef>
                <a:spcPts val="0"/>
              </a:spcBef>
              <a:spcAft>
                <a:spcPts val="800"/>
              </a:spcAft>
              <a:buClr>
                <a:srgbClr val="666666"/>
              </a:buClr>
              <a:buSzPts val="1000"/>
            </a:pPr>
            <a:r>
              <a:rPr lang="en-US" dirty="0" smtClean="0">
                <a:solidFill>
                  <a:srgbClr val="666666"/>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245335" y="1570094"/>
            <a:ext cx="5267458" cy="1477328"/>
          </a:xfrm>
          <a:prstGeom prst="rect">
            <a:avLst/>
          </a:prstGeom>
          <a:noFill/>
        </p:spPr>
        <p:txBody>
          <a:bodyPr wrap="square" rtlCol="0">
            <a:spAutoFit/>
          </a:bodyPr>
          <a:lstStyle/>
          <a:p>
            <a:pPr marL="285750" lvl="0" indent="-285750">
              <a:buFontTx/>
              <a:buChar char="-"/>
            </a:pPr>
            <a:r>
              <a:rPr lang="en-US" dirty="0" smtClean="0"/>
              <a:t>The </a:t>
            </a:r>
            <a:r>
              <a:rPr lang="en-US" dirty="0"/>
              <a:t>large overhanging roof ensures solar protection for the walls and protection from the monsoon rains. </a:t>
            </a:r>
          </a:p>
          <a:p>
            <a:pPr marL="285750" lvl="0" indent="-285750">
              <a:buFontTx/>
              <a:buChar char="-"/>
            </a:pPr>
            <a:r>
              <a:rPr lang="en-US" dirty="0" smtClean="0"/>
              <a:t>The roof is extended to shade the veranda. </a:t>
            </a:r>
            <a:endParaRPr lang="en-US" dirty="0"/>
          </a:p>
          <a:p>
            <a:endParaRPr lang="en-US" dirty="0"/>
          </a:p>
        </p:txBody>
      </p:sp>
    </p:spTree>
    <p:extLst>
      <p:ext uri="{BB962C8B-B14F-4D97-AF65-F5344CB8AC3E}">
        <p14:creationId xmlns:p14="http://schemas.microsoft.com/office/powerpoint/2010/main" val="341828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0" y="309093"/>
            <a:ext cx="7173533" cy="369332"/>
          </a:xfrm>
          <a:prstGeom prst="rect">
            <a:avLst/>
          </a:prstGeom>
          <a:noFill/>
        </p:spPr>
        <p:txBody>
          <a:bodyPr wrap="square" rtlCol="0">
            <a:spAutoFit/>
          </a:bodyPr>
          <a:lstStyle/>
          <a:p>
            <a:r>
              <a:rPr lang="en-US" b="1" i="1" dirty="0" smtClean="0"/>
              <a:t>Construction System and  Materials </a:t>
            </a:r>
            <a:endParaRPr lang="en-US"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176" y="3750367"/>
            <a:ext cx="2152650" cy="2886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237" y="3750367"/>
            <a:ext cx="2038350" cy="2857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43" y="3678929"/>
            <a:ext cx="4572000" cy="3000375"/>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9959420" y="3750367"/>
            <a:ext cx="1902022" cy="2928937"/>
          </a:xfrm>
          <a:prstGeom prst="rect">
            <a:avLst/>
          </a:prstGeom>
        </p:spPr>
      </p:pic>
      <p:sp>
        <p:nvSpPr>
          <p:cNvPr id="8" name="TextBox 7"/>
          <p:cNvSpPr txBox="1"/>
          <p:nvPr/>
        </p:nvSpPr>
        <p:spPr>
          <a:xfrm>
            <a:off x="3380347" y="610351"/>
            <a:ext cx="8229600" cy="2831544"/>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timber used is a local hardwood called </a:t>
            </a:r>
            <a:r>
              <a:rPr lang="en-US" sz="1600" dirty="0" err="1" smtClean="0"/>
              <a:t>chengal</a:t>
            </a:r>
            <a:r>
              <a:rPr lang="en-US" sz="1600" dirty="0" smtClean="0"/>
              <a:t>. (a </a:t>
            </a:r>
            <a:r>
              <a:rPr lang="en-US" sz="1600" dirty="0"/>
              <a:t>very </a:t>
            </a:r>
            <a:r>
              <a:rPr lang="en-US" sz="1600" dirty="0" smtClean="0"/>
              <a:t>dense</a:t>
            </a:r>
            <a:br>
              <a:rPr lang="en-US" sz="1600" dirty="0" smtClean="0"/>
            </a:br>
            <a:r>
              <a:rPr lang="en-US" sz="1600" dirty="0" smtClean="0"/>
              <a:t> timber that </a:t>
            </a:r>
            <a:r>
              <a:rPr lang="en-US" sz="1600" dirty="0"/>
              <a:t>is highly resistant to water and termites.  It is </a:t>
            </a:r>
            <a:r>
              <a:rPr lang="en-US" sz="1600" dirty="0" smtClean="0"/>
              <a:t>known</a:t>
            </a:r>
            <a:br>
              <a:rPr lang="en-US" sz="1600" dirty="0" smtClean="0"/>
            </a:br>
            <a:r>
              <a:rPr lang="en-US" sz="1600" dirty="0" smtClean="0"/>
              <a:t> </a:t>
            </a:r>
            <a:r>
              <a:rPr lang="en-US" sz="1600" dirty="0"/>
              <a:t>traditionally as the king of the </a:t>
            </a:r>
            <a:r>
              <a:rPr lang="en-US" sz="1600" dirty="0" smtClean="0"/>
              <a:t>wood)</a:t>
            </a:r>
          </a:p>
          <a:p>
            <a:pPr marL="285750" lvl="0" indent="-285750">
              <a:buFont typeface="Arial" panose="020B0604020202020204" pitchFamily="34" charset="0"/>
              <a:buChar char="•"/>
            </a:pPr>
            <a:r>
              <a:rPr lang="en-US" sz="1600" dirty="0"/>
              <a:t>No metal connections as all joints are made of timber. Where required, timber dowels and traditional joining </a:t>
            </a:r>
            <a:r>
              <a:rPr lang="en-US" sz="1600" dirty="0" smtClean="0"/>
              <a:t>techniques </a:t>
            </a:r>
            <a:r>
              <a:rPr lang="en-US" sz="1600" dirty="0"/>
              <a:t>were used throughout the house. </a:t>
            </a:r>
            <a:endParaRPr lang="en-US" sz="1600" dirty="0" smtClean="0"/>
          </a:p>
          <a:p>
            <a:pPr marL="285750" lvl="0" indent="-285750">
              <a:buFont typeface="Arial" panose="020B0604020202020204" pitchFamily="34" charset="0"/>
              <a:buChar char="•"/>
            </a:pPr>
            <a:r>
              <a:rPr lang="en-US" sz="1600" dirty="0" smtClean="0"/>
              <a:t>The building utilizes the </a:t>
            </a:r>
            <a:r>
              <a:rPr lang="en-US" sz="1600" dirty="0"/>
              <a:t>traditional Malay construction system using a post and beam timber </a:t>
            </a:r>
            <a:r>
              <a:rPr lang="en-US" sz="1600" dirty="0" smtClean="0"/>
              <a:t>structure which enables Lightweight construction</a:t>
            </a:r>
          </a:p>
          <a:p>
            <a:pPr marL="285750" lvl="0" indent="-285750">
              <a:buFont typeface="Arial" panose="020B0604020202020204" pitchFamily="34" charset="0"/>
              <a:buChar char="•"/>
            </a:pPr>
            <a:r>
              <a:rPr lang="en-US" sz="1600" dirty="0"/>
              <a:t>Lightweight construction </a:t>
            </a:r>
            <a:r>
              <a:rPr lang="en-US" sz="1600" dirty="0" smtClean="0"/>
              <a:t>materials, </a:t>
            </a:r>
            <a:r>
              <a:rPr lang="en-US" sz="1600" dirty="0"/>
              <a:t>are easy to store and transport, thereby reducing their environmental footprint.</a:t>
            </a:r>
          </a:p>
          <a:p>
            <a:pPr marL="285750" lvl="0" indent="-285750">
              <a:buFont typeface="Arial" panose="020B0604020202020204" pitchFamily="34" charset="0"/>
              <a:buChar char="•"/>
            </a:pPr>
            <a:r>
              <a:rPr lang="en-US" sz="1600" dirty="0" smtClean="0"/>
              <a:t>Less embodied energy compared to other alternative methods. </a:t>
            </a:r>
            <a:endParaRPr lang="en-US" sz="1600" dirty="0"/>
          </a:p>
          <a:p>
            <a:pPr marL="285750" indent="-285750">
              <a:buFont typeface="Arial" panose="020B0604020202020204" pitchFamily="34" charset="0"/>
              <a:buChar char="•"/>
            </a:pP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083" y="678425"/>
            <a:ext cx="3048264" cy="2932430"/>
          </a:xfrm>
          <a:prstGeom prst="rect">
            <a:avLst/>
          </a:prstGeom>
        </p:spPr>
      </p:pic>
    </p:spTree>
    <p:extLst>
      <p:ext uri="{BB962C8B-B14F-4D97-AF65-F5344CB8AC3E}">
        <p14:creationId xmlns:p14="http://schemas.microsoft.com/office/powerpoint/2010/main" val="54624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0" y="568628"/>
            <a:ext cx="9404723" cy="1400530"/>
          </a:xfrm>
        </p:spPr>
        <p:txBody>
          <a:bodyPr/>
          <a:lstStyle/>
          <a:p>
            <a:r>
              <a:rPr lang="en-US" dirty="0" smtClean="0"/>
              <a:t>References </a:t>
            </a:r>
            <a:endParaRPr lang="en-US" dirty="0"/>
          </a:p>
        </p:txBody>
      </p:sp>
      <p:sp>
        <p:nvSpPr>
          <p:cNvPr id="6" name="Rectangle 2"/>
          <p:cNvSpPr>
            <a:spLocks noChangeArrowheads="1"/>
          </p:cNvSpPr>
          <p:nvPr/>
        </p:nvSpPr>
        <p:spPr bwMode="auto">
          <a:xfrm>
            <a:off x="463640" y="1268893"/>
            <a:ext cx="9053848"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Alamuddin</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 (1997).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Salinger Residence.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Kuala </a:t>
            </a: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Lampur</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Authority, B. a. (2012). Code for Environmental Sustainability of Buildings.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Code for Environmental Sustainability of Buildings</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248.</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Malaysia architecture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(2012, February 11). Retrieved from msiaarch.blogspot.my: http://msiaarch.blogspot.my/2012/02/salinger-residence.html</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Morelli, J. (2011). Environmental Sustainability: A Definition for Environmental Professionals.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Journal of Environmental Sustainability</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endParaRPr>
          </a:p>
          <a:p>
            <a:r>
              <a:rPr lang="en-MY" sz="1600" dirty="0" err="1" smtClean="0"/>
              <a:t>Kibert</a:t>
            </a:r>
            <a:r>
              <a:rPr lang="en-MY" sz="1600" dirty="0" smtClean="0"/>
              <a:t>, C. (2008). Sustainable construction: Green building design and delivery (2nd ed.). Hoboken, N.J.: John Wiley &amp; Sons.</a:t>
            </a:r>
          </a:p>
          <a:p>
            <a:endParaRPr lang="en-MY" sz="1600" dirty="0" smtClean="0"/>
          </a:p>
          <a:p>
            <a:r>
              <a:rPr lang="en-MY" sz="1600" dirty="0" smtClean="0"/>
              <a:t>SGH Carpet. (</a:t>
            </a:r>
            <a:r>
              <a:rPr lang="en-MY" sz="1600" dirty="0" err="1" smtClean="0"/>
              <a:t>n.d.</a:t>
            </a:r>
            <a:r>
              <a:rPr lang="en-MY" sz="1600" dirty="0" smtClean="0"/>
              <a:t>). Retrieved October 5, 2015, from http://www.tufts.edu/programs/sustainability/SGH/recycledmaterials.htm </a:t>
            </a:r>
          </a:p>
          <a:p>
            <a:endParaRPr lang="en-MY"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8925059" y="5962918"/>
            <a:ext cx="3065172" cy="646331"/>
          </a:xfrm>
          <a:prstGeom prst="rect">
            <a:avLst/>
          </a:prstGeom>
          <a:noFill/>
        </p:spPr>
        <p:txBody>
          <a:bodyPr wrap="square" rtlCol="0">
            <a:spAutoFit/>
          </a:bodyPr>
          <a:lstStyle/>
          <a:p>
            <a:r>
              <a:rPr lang="en-US" dirty="0" err="1" smtClean="0"/>
              <a:t>Naajid</a:t>
            </a:r>
            <a:r>
              <a:rPr lang="en-US" dirty="0" smtClean="0"/>
              <a:t> </a:t>
            </a:r>
            <a:r>
              <a:rPr lang="en-US" dirty="0" err="1" smtClean="0"/>
              <a:t>Naseem</a:t>
            </a:r>
            <a:r>
              <a:rPr lang="en-US" dirty="0" smtClean="0"/>
              <a:t> </a:t>
            </a:r>
            <a:br>
              <a:rPr lang="en-US" dirty="0" smtClean="0"/>
            </a:br>
            <a:r>
              <a:rPr lang="en-US" dirty="0" smtClean="0"/>
              <a:t>(0311649)</a:t>
            </a:r>
            <a:endParaRPr lang="en-US" dirty="0"/>
          </a:p>
        </p:txBody>
      </p:sp>
    </p:spTree>
    <p:extLst>
      <p:ext uri="{BB962C8B-B14F-4D97-AF65-F5344CB8AC3E}">
        <p14:creationId xmlns:p14="http://schemas.microsoft.com/office/powerpoint/2010/main" val="113355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37" y="0"/>
            <a:ext cx="8178083" cy="6858000"/>
          </a:xfrm>
          <a:prstGeom prst="rect">
            <a:avLst/>
          </a:prstGeom>
        </p:spPr>
      </p:pic>
    </p:spTree>
    <p:extLst>
      <p:ext uri="{BB962C8B-B14F-4D97-AF65-F5344CB8AC3E}">
        <p14:creationId xmlns:p14="http://schemas.microsoft.com/office/powerpoint/2010/main" val="381056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6990"/>
          </a:xfrm>
        </p:spPr>
        <p:txBody>
          <a:bodyPr/>
          <a:lstStyle/>
          <a:p>
            <a:r>
              <a:rPr lang="en-US" dirty="0" smtClean="0"/>
              <a:t>Research Questions </a:t>
            </a:r>
            <a:br>
              <a:rPr lang="en-US" dirty="0" smtClean="0"/>
            </a:br>
            <a:endParaRPr lang="en-US" dirty="0"/>
          </a:p>
        </p:txBody>
      </p:sp>
      <p:sp>
        <p:nvSpPr>
          <p:cNvPr id="3" name="TextBox 2"/>
          <p:cNvSpPr txBox="1"/>
          <p:nvPr/>
        </p:nvSpPr>
        <p:spPr>
          <a:xfrm>
            <a:off x="646111" y="1519708"/>
            <a:ext cx="11099421" cy="3970318"/>
          </a:xfrm>
          <a:prstGeom prst="rect">
            <a:avLst/>
          </a:prstGeom>
          <a:noFill/>
        </p:spPr>
        <p:txBody>
          <a:bodyPr wrap="square" rtlCol="0">
            <a:spAutoFit/>
          </a:bodyPr>
          <a:lstStyle/>
          <a:p>
            <a:r>
              <a:rPr lang="en-US" dirty="0" smtClean="0"/>
              <a:t>Research Questions </a:t>
            </a:r>
            <a:br>
              <a:rPr lang="en-US" dirty="0" smtClean="0"/>
            </a:br>
            <a:r>
              <a:rPr lang="en-US" dirty="0" smtClean="0"/>
              <a:t/>
            </a:r>
            <a:br>
              <a:rPr lang="en-US" dirty="0" smtClean="0"/>
            </a:br>
            <a:r>
              <a:rPr lang="en-US" dirty="0" smtClean="0"/>
              <a:t>1. What are Malay traditional design elements </a:t>
            </a:r>
            <a:br>
              <a:rPr lang="en-US" dirty="0" smtClean="0"/>
            </a:br>
            <a:r>
              <a:rPr lang="en-US" dirty="0" smtClean="0"/>
              <a:t/>
            </a:r>
            <a:br>
              <a:rPr lang="en-US" dirty="0" smtClean="0"/>
            </a:br>
            <a:r>
              <a:rPr lang="en-US" dirty="0" smtClean="0"/>
              <a:t/>
            </a:r>
            <a:br>
              <a:rPr lang="en-US" dirty="0" smtClean="0"/>
            </a:br>
            <a:r>
              <a:rPr lang="en-US" dirty="0" smtClean="0"/>
              <a:t>2. How do we achieve environmental sustainability in a design </a:t>
            </a:r>
            <a:br>
              <a:rPr lang="en-US" dirty="0" smtClean="0"/>
            </a:br>
            <a:r>
              <a:rPr lang="en-US" dirty="0" smtClean="0"/>
              <a:t/>
            </a:r>
            <a:br>
              <a:rPr lang="en-US" dirty="0" smtClean="0"/>
            </a:br>
            <a:r>
              <a:rPr lang="en-US" dirty="0" smtClean="0"/>
              <a:t/>
            </a:r>
            <a:br>
              <a:rPr lang="en-US" dirty="0" smtClean="0"/>
            </a:br>
            <a:r>
              <a:rPr lang="en-US" dirty="0" smtClean="0"/>
              <a:t>3. What are Malay traditional design elements used in Salinger House and how does it contribute to achieve environmental Sustainability? </a:t>
            </a:r>
          </a:p>
          <a:p>
            <a:endParaRPr lang="en-US" dirty="0"/>
          </a:p>
          <a:p>
            <a:r>
              <a:rPr lang="en-US" dirty="0" smtClean="0"/>
              <a:t>OBJECTIVE </a:t>
            </a:r>
          </a:p>
          <a:p>
            <a:r>
              <a:rPr lang="en-US" dirty="0" smtClean="0"/>
              <a:t>- To find whether the Malay traditional design elements used in Salinger house, contribute to achieve </a:t>
            </a:r>
            <a:r>
              <a:rPr lang="en-US" smtClean="0"/>
              <a:t>environmental sustainability </a:t>
            </a:r>
            <a:endParaRPr lang="en-US" dirty="0" smtClean="0"/>
          </a:p>
        </p:txBody>
      </p:sp>
    </p:spTree>
    <p:extLst>
      <p:ext uri="{BB962C8B-B14F-4D97-AF65-F5344CB8AC3E}">
        <p14:creationId xmlns:p14="http://schemas.microsoft.com/office/powerpoint/2010/main" val="74383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Malay Traditional design elements? </a:t>
            </a:r>
            <a:br>
              <a:rPr lang="en-US" dirty="0" smtClean="0"/>
            </a:br>
            <a:endParaRPr lang="en-US" dirty="0"/>
          </a:p>
        </p:txBody>
      </p:sp>
      <p:sp>
        <p:nvSpPr>
          <p:cNvPr id="3" name="TextBox 2"/>
          <p:cNvSpPr txBox="1"/>
          <p:nvPr/>
        </p:nvSpPr>
        <p:spPr>
          <a:xfrm>
            <a:off x="646111" y="1853248"/>
            <a:ext cx="11545889"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Tradition, can an be defined as transmission of customs or beliefs from generation to generation</a:t>
            </a:r>
          </a:p>
          <a:p>
            <a:pPr marL="285750" indent="-285750">
              <a:buFont typeface="Arial" panose="020B0604020202020204" pitchFamily="34" charset="0"/>
              <a:buChar char="•"/>
            </a:pPr>
            <a:r>
              <a:rPr lang="en-US" dirty="0" smtClean="0"/>
              <a:t>Therefore, traditional Malay design elements are the beliefs or features in terms of design which has been passed on from generation to generation</a:t>
            </a:r>
          </a:p>
          <a:p>
            <a:pPr marL="285750" indent="-285750">
              <a:buFont typeface="Arial" panose="020B0604020202020204" pitchFamily="34" charset="0"/>
              <a:buChar char="•"/>
            </a:pPr>
            <a:r>
              <a:rPr lang="en-US" dirty="0" smtClean="0"/>
              <a:t>Relies on religion, climate and the culture of the place.    </a:t>
            </a:r>
          </a:p>
          <a:p>
            <a:pPr marL="285750" indent="-285750">
              <a:buFont typeface="Arial" panose="020B0604020202020204" pitchFamily="34" charset="0"/>
              <a:buChar char="•"/>
            </a:pPr>
            <a:endParaRPr lang="en-US" dirty="0" smtClean="0"/>
          </a:p>
          <a:p>
            <a:r>
              <a:rPr lang="en-US" dirty="0" smtClean="0"/>
              <a:t>Malay traditional houses can be classified by their roof shapes </a:t>
            </a:r>
          </a:p>
          <a:p>
            <a:endParaRPr lang="en-US" dirty="0"/>
          </a:p>
          <a:p>
            <a:pPr marL="285750" indent="-285750">
              <a:buFontTx/>
              <a:buChar char="-"/>
            </a:pPr>
            <a:r>
              <a:rPr lang="en-US" dirty="0" err="1" smtClean="0"/>
              <a:t>Bumbung</a:t>
            </a:r>
            <a:r>
              <a:rPr lang="en-US" dirty="0" smtClean="0"/>
              <a:t> </a:t>
            </a:r>
            <a:r>
              <a:rPr lang="en-US" dirty="0" err="1" smtClean="0"/>
              <a:t>Panjang</a:t>
            </a:r>
            <a:r>
              <a:rPr lang="en-US" dirty="0" smtClean="0"/>
              <a:t>       -</a:t>
            </a:r>
            <a:r>
              <a:rPr lang="en-US" dirty="0" err="1" smtClean="0"/>
              <a:t>Bumbung</a:t>
            </a:r>
            <a:r>
              <a:rPr lang="en-US" dirty="0" smtClean="0"/>
              <a:t> Lima (has a hipped roof)   -</a:t>
            </a:r>
            <a:r>
              <a:rPr lang="en-US" dirty="0" err="1" smtClean="0"/>
              <a:t>Bumbung</a:t>
            </a:r>
            <a:r>
              <a:rPr lang="en-US" dirty="0" smtClean="0"/>
              <a:t> Perak (has a gambrel roof)        </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r>
              <a:rPr lang="en-US" dirty="0" err="1" smtClean="0"/>
              <a:t>Bumbung</a:t>
            </a:r>
            <a:r>
              <a:rPr lang="en-US" dirty="0" smtClean="0"/>
              <a:t> </a:t>
            </a:r>
            <a:r>
              <a:rPr lang="en-US" dirty="0" err="1" smtClean="0"/>
              <a:t>Limas</a:t>
            </a:r>
            <a:r>
              <a:rPr lang="en-US" dirty="0" smtClean="0"/>
              <a:t> (has a pyramidal roof)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35" y="4301544"/>
            <a:ext cx="2343150"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48" y="4301544"/>
            <a:ext cx="3034129" cy="8535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7381" y="4234996"/>
            <a:ext cx="1917531" cy="14381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7502" y="5315039"/>
            <a:ext cx="1215175" cy="1356217"/>
          </a:xfrm>
          <a:prstGeom prst="rect">
            <a:avLst/>
          </a:prstGeom>
        </p:spPr>
      </p:pic>
    </p:spTree>
    <p:extLst>
      <p:ext uri="{BB962C8B-B14F-4D97-AF65-F5344CB8AC3E}">
        <p14:creationId xmlns:p14="http://schemas.microsoft.com/office/powerpoint/2010/main" val="315722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Malay Traditional design elements?</a:t>
            </a:r>
            <a:endParaRPr lang="en-US" dirty="0"/>
          </a:p>
        </p:txBody>
      </p:sp>
      <p:sp>
        <p:nvSpPr>
          <p:cNvPr id="3" name="TextBox 2"/>
          <p:cNvSpPr txBox="1"/>
          <p:nvPr/>
        </p:nvSpPr>
        <p:spPr>
          <a:xfrm>
            <a:off x="646111" y="1853248"/>
            <a:ext cx="367047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Openings  to allow natural ventilation </a:t>
            </a:r>
            <a:endParaRPr lang="en-US" dirty="0"/>
          </a:p>
        </p:txBody>
      </p:sp>
      <p:sp>
        <p:nvSpPr>
          <p:cNvPr id="4" name="TextBox 3"/>
          <p:cNvSpPr txBox="1"/>
          <p:nvPr/>
        </p:nvSpPr>
        <p:spPr>
          <a:xfrm>
            <a:off x="7796011" y="1790919"/>
            <a:ext cx="367047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Private spaces to face Mecca </a:t>
            </a:r>
            <a:endParaRPr lang="en-US" dirty="0"/>
          </a:p>
        </p:txBody>
      </p:sp>
      <p:sp>
        <p:nvSpPr>
          <p:cNvPr id="5" name="TextBox 4"/>
          <p:cNvSpPr txBox="1"/>
          <p:nvPr/>
        </p:nvSpPr>
        <p:spPr>
          <a:xfrm>
            <a:off x="646111" y="4527026"/>
            <a:ext cx="338714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House raised on slits</a:t>
            </a:r>
          </a:p>
        </p:txBody>
      </p:sp>
      <p:sp>
        <p:nvSpPr>
          <p:cNvPr id="7" name="TextBox 6"/>
          <p:cNvSpPr txBox="1"/>
          <p:nvPr/>
        </p:nvSpPr>
        <p:spPr>
          <a:xfrm>
            <a:off x="7837240" y="3035774"/>
            <a:ext cx="262729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Drainage system </a:t>
            </a:r>
            <a:endParaRPr lang="en-US" dirty="0"/>
          </a:p>
        </p:txBody>
      </p:sp>
      <p:sp>
        <p:nvSpPr>
          <p:cNvPr id="8" name="TextBox 7"/>
          <p:cNvSpPr txBox="1"/>
          <p:nvPr/>
        </p:nvSpPr>
        <p:spPr>
          <a:xfrm>
            <a:off x="7933386" y="4573193"/>
            <a:ext cx="280759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Large overhanging roof</a:t>
            </a:r>
            <a:endParaRPr lang="en-US" dirty="0"/>
          </a:p>
        </p:txBody>
      </p:sp>
      <p:sp>
        <p:nvSpPr>
          <p:cNvPr id="9" name="TextBox 8"/>
          <p:cNvSpPr txBox="1"/>
          <p:nvPr/>
        </p:nvSpPr>
        <p:spPr>
          <a:xfrm>
            <a:off x="4675031" y="1813302"/>
            <a:ext cx="2228045"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Post and beam construction </a:t>
            </a:r>
            <a:endParaRPr lang="en-US" dirty="0"/>
          </a:p>
        </p:txBody>
      </p:sp>
      <p:sp>
        <p:nvSpPr>
          <p:cNvPr id="10" name="TextBox 9"/>
          <p:cNvSpPr txBox="1"/>
          <p:nvPr/>
        </p:nvSpPr>
        <p:spPr>
          <a:xfrm>
            <a:off x="4783126" y="3446760"/>
            <a:ext cx="2305318"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Open plan </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022" y="5219524"/>
            <a:ext cx="2496321" cy="1661188"/>
          </a:xfrm>
          <a:prstGeom prst="rect">
            <a:avLst/>
          </a:prstGeom>
        </p:spPr>
      </p:pic>
      <p:sp>
        <p:nvSpPr>
          <p:cNvPr id="12" name="TextBox 11"/>
          <p:cNvSpPr txBox="1"/>
          <p:nvPr/>
        </p:nvSpPr>
        <p:spPr>
          <a:xfrm>
            <a:off x="10740980" y="5219524"/>
            <a:ext cx="1451020" cy="738664"/>
          </a:xfrm>
          <a:prstGeom prst="rect">
            <a:avLst/>
          </a:prstGeom>
          <a:noFill/>
        </p:spPr>
        <p:txBody>
          <a:bodyPr wrap="square" rtlCol="0">
            <a:spAutoFit/>
          </a:bodyPr>
          <a:lstStyle/>
          <a:p>
            <a:r>
              <a:rPr lang="en-US" sz="1400" dirty="0" smtClean="0"/>
              <a:t>Mahsuri</a:t>
            </a:r>
            <a:br>
              <a:rPr lang="en-US" sz="1400" dirty="0" smtClean="0"/>
            </a:br>
            <a:r>
              <a:rPr lang="en-US" sz="1400" dirty="0" smtClean="0"/>
              <a:t>Mausoleum, </a:t>
            </a:r>
            <a:br>
              <a:rPr lang="en-US" sz="1400" dirty="0" smtClean="0"/>
            </a:br>
            <a:r>
              <a:rPr lang="en-US" sz="1400" dirty="0" smtClean="0"/>
              <a:t>Langkawi</a:t>
            </a:r>
            <a:endParaRPr lang="en-US" sz="14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158" y="2741553"/>
            <a:ext cx="1769475" cy="13271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022" y="3446589"/>
            <a:ext cx="1571885" cy="1178914"/>
          </a:xfrm>
          <a:prstGeom prst="rect">
            <a:avLst/>
          </a:prstGeom>
        </p:spPr>
      </p:pic>
      <p:sp>
        <p:nvSpPr>
          <p:cNvPr id="15" name="TextBox 14"/>
          <p:cNvSpPr txBox="1"/>
          <p:nvPr/>
        </p:nvSpPr>
        <p:spPr>
          <a:xfrm>
            <a:off x="9890975" y="3498898"/>
            <a:ext cx="1751526" cy="307777"/>
          </a:xfrm>
          <a:prstGeom prst="rect">
            <a:avLst/>
          </a:prstGeom>
          <a:noFill/>
        </p:spPr>
        <p:txBody>
          <a:bodyPr wrap="square" rtlCol="0">
            <a:spAutoFit/>
          </a:bodyPr>
          <a:lstStyle/>
          <a:p>
            <a:r>
              <a:rPr lang="en-US" sz="1400" dirty="0" smtClean="0"/>
              <a:t>Using Metal plate </a:t>
            </a:r>
            <a:endParaRPr lang="en-US" sz="1400"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226" y="2480577"/>
            <a:ext cx="2856738" cy="168390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274" y="4924088"/>
            <a:ext cx="1891244" cy="1257476"/>
          </a:xfrm>
          <a:prstGeom prst="rect">
            <a:avLst/>
          </a:prstGeom>
        </p:spPr>
      </p:pic>
      <p:sp>
        <p:nvSpPr>
          <p:cNvPr id="18" name="TextBox 17"/>
          <p:cNvSpPr txBox="1"/>
          <p:nvPr/>
        </p:nvSpPr>
        <p:spPr>
          <a:xfrm>
            <a:off x="4379345" y="4102073"/>
            <a:ext cx="3036157" cy="523220"/>
          </a:xfrm>
          <a:prstGeom prst="rect">
            <a:avLst/>
          </a:prstGeom>
          <a:noFill/>
        </p:spPr>
        <p:txBody>
          <a:bodyPr wrap="square" rtlCol="0">
            <a:spAutoFit/>
          </a:bodyPr>
          <a:lstStyle/>
          <a:p>
            <a:r>
              <a:rPr lang="en-US" sz="1400" dirty="0" err="1" smtClean="0"/>
              <a:t>Kampung</a:t>
            </a:r>
            <a:r>
              <a:rPr lang="en-US" sz="1400" dirty="0" smtClean="0"/>
              <a:t> </a:t>
            </a:r>
            <a:r>
              <a:rPr lang="en-US" sz="1400" dirty="0" err="1" smtClean="0"/>
              <a:t>Laut</a:t>
            </a:r>
            <a:r>
              <a:rPr lang="en-US" sz="1400" dirty="0" smtClean="0"/>
              <a:t> Old Mosque, </a:t>
            </a:r>
            <a:r>
              <a:rPr lang="en-US" sz="1400" dirty="0" err="1" smtClean="0"/>
              <a:t>Nilam</a:t>
            </a:r>
            <a:r>
              <a:rPr lang="en-US" sz="1400" dirty="0" smtClean="0"/>
              <a:t> </a:t>
            </a:r>
            <a:r>
              <a:rPr lang="en-US" sz="1400" dirty="0" err="1" smtClean="0"/>
              <a:t>Puri</a:t>
            </a:r>
            <a:endParaRPr lang="en-US" sz="1400"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8247" y="5031183"/>
            <a:ext cx="1920046" cy="1278781"/>
          </a:xfrm>
          <a:prstGeom prst="rect">
            <a:avLst/>
          </a:prstGeom>
        </p:spPr>
      </p:pic>
      <p:sp>
        <p:nvSpPr>
          <p:cNvPr id="20" name="TextBox 19"/>
          <p:cNvSpPr txBox="1"/>
          <p:nvPr/>
        </p:nvSpPr>
        <p:spPr>
          <a:xfrm>
            <a:off x="4425785" y="6334406"/>
            <a:ext cx="2943276" cy="523220"/>
          </a:xfrm>
          <a:prstGeom prst="rect">
            <a:avLst/>
          </a:prstGeom>
          <a:noFill/>
        </p:spPr>
        <p:txBody>
          <a:bodyPr wrap="square" rtlCol="0">
            <a:spAutoFit/>
          </a:bodyPr>
          <a:lstStyle/>
          <a:p>
            <a:r>
              <a:rPr lang="en-US" sz="1400" dirty="0" smtClean="0"/>
              <a:t>Reconstructed Malay </a:t>
            </a:r>
            <a:r>
              <a:rPr lang="en-US" sz="1400" dirty="0" err="1" smtClean="0"/>
              <a:t>Kampung</a:t>
            </a:r>
            <a:r>
              <a:rPr lang="en-US" sz="1400" dirty="0" smtClean="0"/>
              <a:t> House, Sunset valley, Langkawi</a:t>
            </a:r>
            <a:endParaRPr lang="en-US" sz="1400" dirty="0"/>
          </a:p>
        </p:txBody>
      </p:sp>
      <p:sp>
        <p:nvSpPr>
          <p:cNvPr id="21" name="TextBox 20"/>
          <p:cNvSpPr txBox="1"/>
          <p:nvPr/>
        </p:nvSpPr>
        <p:spPr>
          <a:xfrm>
            <a:off x="706233" y="6309964"/>
            <a:ext cx="2011625" cy="523220"/>
          </a:xfrm>
          <a:prstGeom prst="rect">
            <a:avLst/>
          </a:prstGeom>
          <a:noFill/>
        </p:spPr>
        <p:txBody>
          <a:bodyPr wrap="square" rtlCol="0">
            <a:spAutoFit/>
          </a:bodyPr>
          <a:lstStyle/>
          <a:p>
            <a:r>
              <a:rPr lang="en-US" sz="1400" dirty="0" err="1" smtClean="0"/>
              <a:t>Kampung</a:t>
            </a:r>
            <a:r>
              <a:rPr lang="en-US" sz="1400" dirty="0" smtClean="0"/>
              <a:t> House in </a:t>
            </a:r>
            <a:r>
              <a:rPr lang="en-US" sz="1400" dirty="0" err="1" smtClean="0"/>
              <a:t>Kudala</a:t>
            </a:r>
            <a:r>
              <a:rPr lang="en-US" sz="1400" dirty="0" smtClean="0"/>
              <a:t> Kedah</a:t>
            </a:r>
            <a:endParaRPr lang="en-US" sz="1400" dirty="0"/>
          </a:p>
        </p:txBody>
      </p:sp>
    </p:spTree>
    <p:extLst>
      <p:ext uri="{BB962C8B-B14F-4D97-AF65-F5344CB8AC3E}">
        <p14:creationId xmlns:p14="http://schemas.microsoft.com/office/powerpoint/2010/main" val="241019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28" y="117867"/>
            <a:ext cx="9404723" cy="1400530"/>
          </a:xfrm>
        </p:spPr>
        <p:txBody>
          <a:bodyPr/>
          <a:lstStyle/>
          <a:p>
            <a:r>
              <a:rPr lang="en-US" dirty="0" smtClean="0"/>
              <a:t>What are Malay Traditional Design Elements used in Salinger House?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852" y="1518397"/>
            <a:ext cx="3222580" cy="2145030"/>
          </a:xfrm>
          <a:prstGeom prst="rect">
            <a:avLst/>
          </a:prstGeom>
        </p:spPr>
      </p:pic>
      <p:sp>
        <p:nvSpPr>
          <p:cNvPr id="4" name="TextBox 3"/>
          <p:cNvSpPr txBox="1"/>
          <p:nvPr/>
        </p:nvSpPr>
        <p:spPr>
          <a:xfrm>
            <a:off x="8726848" y="3621826"/>
            <a:ext cx="3361420" cy="369332"/>
          </a:xfrm>
          <a:prstGeom prst="rect">
            <a:avLst/>
          </a:prstGeom>
          <a:noFill/>
        </p:spPr>
        <p:txBody>
          <a:bodyPr wrap="square" rtlCol="0">
            <a:spAutoFit/>
          </a:bodyPr>
          <a:lstStyle/>
          <a:p>
            <a:r>
              <a:rPr lang="en-US" dirty="0" smtClean="0"/>
              <a:t>Open Plan and Orientation </a:t>
            </a:r>
            <a:endParaRPr lang="en-US" dirty="0"/>
          </a:p>
        </p:txBody>
      </p:sp>
      <p:sp>
        <p:nvSpPr>
          <p:cNvPr id="5" name="TextBox 4"/>
          <p:cNvSpPr txBox="1"/>
          <p:nvPr/>
        </p:nvSpPr>
        <p:spPr>
          <a:xfrm>
            <a:off x="506196" y="3871391"/>
            <a:ext cx="2431940" cy="369332"/>
          </a:xfrm>
          <a:prstGeom prst="rect">
            <a:avLst/>
          </a:prstGeom>
          <a:noFill/>
        </p:spPr>
        <p:txBody>
          <a:bodyPr wrap="square" rtlCol="0">
            <a:spAutoFit/>
          </a:bodyPr>
          <a:lstStyle/>
          <a:p>
            <a:r>
              <a:rPr lang="en-US" dirty="0" smtClean="0"/>
              <a:t>Elevation</a:t>
            </a:r>
            <a:endParaRPr lang="en-US" dirty="0"/>
          </a:p>
        </p:txBody>
      </p:sp>
      <p:sp>
        <p:nvSpPr>
          <p:cNvPr id="6" name="TextBox 5"/>
          <p:cNvSpPr txBox="1"/>
          <p:nvPr/>
        </p:nvSpPr>
        <p:spPr>
          <a:xfrm>
            <a:off x="4551250" y="3611570"/>
            <a:ext cx="2459865" cy="646331"/>
          </a:xfrm>
          <a:prstGeom prst="rect">
            <a:avLst/>
          </a:prstGeom>
          <a:noFill/>
        </p:spPr>
        <p:txBody>
          <a:bodyPr wrap="square" rtlCol="0">
            <a:spAutoFit/>
          </a:bodyPr>
          <a:lstStyle/>
          <a:p>
            <a:r>
              <a:rPr lang="en-US" dirty="0" smtClean="0"/>
              <a:t>Construction System and Material</a:t>
            </a:r>
            <a:endParaRPr lang="en-US" dirty="0"/>
          </a:p>
        </p:txBody>
      </p:sp>
      <p:sp>
        <p:nvSpPr>
          <p:cNvPr id="7" name="TextBox 6"/>
          <p:cNvSpPr txBox="1"/>
          <p:nvPr/>
        </p:nvSpPr>
        <p:spPr>
          <a:xfrm>
            <a:off x="115729" y="1452206"/>
            <a:ext cx="3721995" cy="369332"/>
          </a:xfrm>
          <a:prstGeom prst="rect">
            <a:avLst/>
          </a:prstGeom>
          <a:noFill/>
        </p:spPr>
        <p:txBody>
          <a:bodyPr wrap="square" rtlCol="0">
            <a:spAutoFit/>
          </a:bodyPr>
          <a:lstStyle/>
          <a:p>
            <a:r>
              <a:rPr lang="en-US" dirty="0" smtClean="0"/>
              <a:t>Openings</a:t>
            </a:r>
            <a:endParaRPr lang="en-US" dirty="0"/>
          </a:p>
        </p:txBody>
      </p:sp>
      <p:sp>
        <p:nvSpPr>
          <p:cNvPr id="8" name="TextBox 7"/>
          <p:cNvSpPr txBox="1"/>
          <p:nvPr/>
        </p:nvSpPr>
        <p:spPr>
          <a:xfrm>
            <a:off x="8666355" y="1621446"/>
            <a:ext cx="2382592" cy="369332"/>
          </a:xfrm>
          <a:prstGeom prst="rect">
            <a:avLst/>
          </a:prstGeom>
          <a:noFill/>
        </p:spPr>
        <p:txBody>
          <a:bodyPr wrap="square" rtlCol="0">
            <a:spAutoFit/>
          </a:bodyPr>
          <a:lstStyle/>
          <a:p>
            <a:r>
              <a:rPr lang="en-US" dirty="0" smtClean="0"/>
              <a:t>Roof Structure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56" y="4249727"/>
            <a:ext cx="1824406" cy="121437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56" y="5541262"/>
            <a:ext cx="878625" cy="1320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056" y="1866222"/>
            <a:ext cx="1334691" cy="200516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2166" y="1866222"/>
            <a:ext cx="1401414" cy="2105410"/>
          </a:xfrm>
          <a:prstGeom prst="rect">
            <a:avLst/>
          </a:prstGeom>
        </p:spPr>
      </p:pic>
      <p:sp>
        <p:nvSpPr>
          <p:cNvPr id="13" name="TextBox 12"/>
          <p:cNvSpPr txBox="1"/>
          <p:nvPr/>
        </p:nvSpPr>
        <p:spPr>
          <a:xfrm>
            <a:off x="3232597" y="1990778"/>
            <a:ext cx="1210255" cy="1169551"/>
          </a:xfrm>
          <a:prstGeom prst="rect">
            <a:avLst/>
          </a:prstGeom>
          <a:noFill/>
        </p:spPr>
        <p:txBody>
          <a:bodyPr wrap="square" rtlCol="0">
            <a:spAutoFit/>
          </a:bodyPr>
          <a:lstStyle/>
          <a:p>
            <a:r>
              <a:rPr lang="en-US" sz="1400" dirty="0" smtClean="0"/>
              <a:t>A lot of openings, and cross ventilation grills </a:t>
            </a:r>
            <a:endParaRPr lang="en-US" sz="1400"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413" y="5541262"/>
            <a:ext cx="876454" cy="1316738"/>
          </a:xfrm>
          <a:prstGeom prst="rect">
            <a:avLst/>
          </a:prstGeom>
        </p:spPr>
      </p:pic>
      <p:sp>
        <p:nvSpPr>
          <p:cNvPr id="15" name="TextBox 14"/>
          <p:cNvSpPr txBox="1"/>
          <p:nvPr/>
        </p:nvSpPr>
        <p:spPr>
          <a:xfrm>
            <a:off x="2343955" y="4430332"/>
            <a:ext cx="2098897" cy="523220"/>
          </a:xfrm>
          <a:prstGeom prst="rect">
            <a:avLst/>
          </a:prstGeom>
          <a:noFill/>
        </p:spPr>
        <p:txBody>
          <a:bodyPr wrap="square" rtlCol="0">
            <a:spAutoFit/>
          </a:bodyPr>
          <a:lstStyle/>
          <a:p>
            <a:r>
              <a:rPr lang="en-US" sz="1400" dirty="0" smtClean="0"/>
              <a:t>House raised on </a:t>
            </a:r>
            <a:br>
              <a:rPr lang="en-US" sz="1400" dirty="0" smtClean="0"/>
            </a:br>
            <a:r>
              <a:rPr lang="en-US" sz="1400" dirty="0" smtClean="0"/>
              <a:t>stilts</a:t>
            </a:r>
            <a:endParaRPr lang="en-US" sz="1400" dirty="0"/>
          </a:p>
        </p:txBody>
      </p:sp>
      <p:pic>
        <p:nvPicPr>
          <p:cNvPr id="16" name="Picture 15"/>
          <p:cNvPicPr/>
          <p:nvPr/>
        </p:nvPicPr>
        <p:blipFill>
          <a:blip r:embed="rId8" cstate="print">
            <a:extLst>
              <a:ext uri="{28A0092B-C50C-407E-A947-70E740481C1C}">
                <a14:useLocalDpi xmlns:a14="http://schemas.microsoft.com/office/drawing/2010/main" val="0"/>
              </a:ext>
            </a:extLst>
          </a:blip>
          <a:stretch>
            <a:fillRect/>
          </a:stretch>
        </p:blipFill>
        <p:spPr>
          <a:xfrm>
            <a:off x="4365076" y="4249727"/>
            <a:ext cx="1416107" cy="1888728"/>
          </a:xfrm>
          <a:prstGeom prst="rect">
            <a:avLst/>
          </a:prstGeom>
        </p:spPr>
      </p:pic>
      <p:pic>
        <p:nvPicPr>
          <p:cNvPr id="17" name="Picture 16"/>
          <p:cNvPicPr/>
          <p:nvPr/>
        </p:nvPicPr>
        <p:blipFill>
          <a:blip r:embed="rId9" cstate="print">
            <a:extLst>
              <a:ext uri="{28A0092B-C50C-407E-A947-70E740481C1C}">
                <a14:useLocalDpi xmlns:a14="http://schemas.microsoft.com/office/drawing/2010/main" val="0"/>
              </a:ext>
            </a:extLst>
          </a:blip>
          <a:stretch>
            <a:fillRect/>
          </a:stretch>
        </p:blipFill>
        <p:spPr>
          <a:xfrm>
            <a:off x="6507619" y="5858825"/>
            <a:ext cx="1570178" cy="960655"/>
          </a:xfrm>
          <a:prstGeom prst="rect">
            <a:avLst/>
          </a:prstGeom>
        </p:spPr>
      </p:pic>
      <p:pic>
        <p:nvPicPr>
          <p:cNvPr id="18" name="Picture 17"/>
          <p:cNvPicPr/>
          <p:nvPr/>
        </p:nvPicPr>
        <p:blipFill>
          <a:blip r:embed="rId10" cstate="print">
            <a:extLst>
              <a:ext uri="{28A0092B-C50C-407E-A947-70E740481C1C}">
                <a14:useLocalDpi xmlns:a14="http://schemas.microsoft.com/office/drawing/2010/main" val="0"/>
              </a:ext>
            </a:extLst>
          </a:blip>
          <a:stretch>
            <a:fillRect/>
          </a:stretch>
        </p:blipFill>
        <p:spPr>
          <a:xfrm>
            <a:off x="5870115" y="4212412"/>
            <a:ext cx="2155620" cy="1156938"/>
          </a:xfrm>
          <a:prstGeom prst="rect">
            <a:avLst/>
          </a:prstGeom>
        </p:spPr>
      </p:pic>
      <p:sp>
        <p:nvSpPr>
          <p:cNvPr id="19" name="TextBox 18"/>
          <p:cNvSpPr txBox="1"/>
          <p:nvPr/>
        </p:nvSpPr>
        <p:spPr>
          <a:xfrm>
            <a:off x="5870115" y="5369350"/>
            <a:ext cx="3003429" cy="523220"/>
          </a:xfrm>
          <a:prstGeom prst="rect">
            <a:avLst/>
          </a:prstGeom>
          <a:noFill/>
        </p:spPr>
        <p:txBody>
          <a:bodyPr wrap="square" rtlCol="0">
            <a:spAutoFit/>
          </a:bodyPr>
          <a:lstStyle/>
          <a:p>
            <a:r>
              <a:rPr lang="en-US" sz="1400" dirty="0" smtClean="0"/>
              <a:t>Uses post and beam timber structure</a:t>
            </a:r>
            <a:endParaRPr lang="en-US" sz="1400" dirty="0"/>
          </a:p>
        </p:txBody>
      </p:sp>
      <p:sp>
        <p:nvSpPr>
          <p:cNvPr id="20" name="TextBox 19"/>
          <p:cNvSpPr txBox="1"/>
          <p:nvPr/>
        </p:nvSpPr>
        <p:spPr>
          <a:xfrm>
            <a:off x="4277144" y="6110490"/>
            <a:ext cx="2385723" cy="738664"/>
          </a:xfrm>
          <a:prstGeom prst="rect">
            <a:avLst/>
          </a:prstGeom>
          <a:noFill/>
        </p:spPr>
        <p:txBody>
          <a:bodyPr wrap="square" rtlCol="0">
            <a:spAutoFit/>
          </a:bodyPr>
          <a:lstStyle/>
          <a:p>
            <a:r>
              <a:rPr lang="en-US" sz="1400" dirty="0" smtClean="0"/>
              <a:t>Used timber dowels and traditional joining techniques</a:t>
            </a:r>
            <a:endParaRPr lang="en-US" sz="1400" dirty="0"/>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51633" y="1507997"/>
            <a:ext cx="1558730" cy="2030402"/>
          </a:xfrm>
          <a:prstGeom prst="rect">
            <a:avLst/>
          </a:prstGeom>
        </p:spPr>
      </p:pic>
      <p:sp>
        <p:nvSpPr>
          <p:cNvPr id="22" name="TextBox 21"/>
          <p:cNvSpPr txBox="1"/>
          <p:nvPr/>
        </p:nvSpPr>
        <p:spPr>
          <a:xfrm>
            <a:off x="8726848" y="2279561"/>
            <a:ext cx="1802690" cy="523220"/>
          </a:xfrm>
          <a:prstGeom prst="rect">
            <a:avLst/>
          </a:prstGeom>
          <a:noFill/>
        </p:spPr>
        <p:txBody>
          <a:bodyPr wrap="square" rtlCol="0">
            <a:spAutoFit/>
          </a:bodyPr>
          <a:lstStyle/>
          <a:p>
            <a:r>
              <a:rPr lang="en-US" sz="1400" dirty="0" smtClean="0"/>
              <a:t>Large overhanging roof</a:t>
            </a:r>
            <a:endParaRPr lang="en-US" sz="1400" dirty="0"/>
          </a:p>
        </p:txBody>
      </p:sp>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58839" y="3927706"/>
            <a:ext cx="1605681" cy="2891774"/>
          </a:xfrm>
          <a:prstGeom prst="rect">
            <a:avLst/>
          </a:prstGeom>
        </p:spPr>
      </p:pic>
      <p:sp>
        <p:nvSpPr>
          <p:cNvPr id="25" name="TextBox 24"/>
          <p:cNvSpPr txBox="1"/>
          <p:nvPr/>
        </p:nvSpPr>
        <p:spPr>
          <a:xfrm>
            <a:off x="10551633" y="4212412"/>
            <a:ext cx="1536635" cy="954107"/>
          </a:xfrm>
          <a:prstGeom prst="rect">
            <a:avLst/>
          </a:prstGeom>
          <a:noFill/>
        </p:spPr>
        <p:txBody>
          <a:bodyPr wrap="square" rtlCol="0">
            <a:spAutoFit/>
          </a:bodyPr>
          <a:lstStyle/>
          <a:p>
            <a:r>
              <a:rPr lang="en-US" sz="1400" dirty="0" smtClean="0"/>
              <a:t>Open plan </a:t>
            </a:r>
            <a:br>
              <a:rPr lang="en-US" sz="1400" dirty="0" smtClean="0"/>
            </a:br>
            <a:r>
              <a:rPr lang="en-US" sz="1400" dirty="0" smtClean="0"/>
              <a:t/>
            </a:r>
            <a:br>
              <a:rPr lang="en-US" sz="1400" dirty="0" smtClean="0"/>
            </a:br>
            <a:r>
              <a:rPr lang="en-US" sz="1400" dirty="0" smtClean="0"/>
              <a:t>Private spaces to face Mecca</a:t>
            </a:r>
            <a:endParaRPr lang="en-US" sz="1400" dirty="0"/>
          </a:p>
        </p:txBody>
      </p:sp>
    </p:spTree>
    <p:extLst>
      <p:ext uri="{BB962C8B-B14F-4D97-AF65-F5344CB8AC3E}">
        <p14:creationId xmlns:p14="http://schemas.microsoft.com/office/powerpoint/2010/main" val="345803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09" y="104988"/>
            <a:ext cx="9901686" cy="1400530"/>
          </a:xfrm>
        </p:spPr>
        <p:txBody>
          <a:bodyPr/>
          <a:lstStyle/>
          <a:p>
            <a:r>
              <a:rPr lang="en-US" dirty="0" smtClean="0"/>
              <a:t>What is Environmental Sustainability ?</a:t>
            </a:r>
            <a:endParaRPr lang="en-US" dirty="0"/>
          </a:p>
        </p:txBody>
      </p:sp>
      <p:sp>
        <p:nvSpPr>
          <p:cNvPr id="3" name="TextBox 2"/>
          <p:cNvSpPr txBox="1"/>
          <p:nvPr/>
        </p:nvSpPr>
        <p:spPr>
          <a:xfrm>
            <a:off x="221109" y="960037"/>
            <a:ext cx="1172513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Environmental sustainability could be defined as a condition of balance </a:t>
            </a:r>
            <a:r>
              <a:rPr lang="en-US" dirty="0" smtClean="0"/>
              <a:t>and</a:t>
            </a:r>
            <a:br>
              <a:rPr lang="en-US" dirty="0" smtClean="0"/>
            </a:br>
            <a:r>
              <a:rPr lang="en-US" dirty="0" smtClean="0"/>
              <a:t>interconnectedness </a:t>
            </a:r>
            <a:r>
              <a:rPr lang="en-US" dirty="0"/>
              <a:t>that allows human society to satisfy its needs while neither exceeding the capacity of its supporting ecosystems to continue to regenerate the services necessary nor by our actions diminishing biological diversity”. (Morelli, </a:t>
            </a:r>
            <a:r>
              <a:rPr lang="en-US" dirty="0" smtClean="0"/>
              <a:t>2011)</a:t>
            </a:r>
          </a:p>
          <a:p>
            <a:pPr marL="285750" indent="-285750">
              <a:buFont typeface="Arial" panose="020B0604020202020204" pitchFamily="34" charset="0"/>
              <a:buChar char="•"/>
            </a:pPr>
            <a:r>
              <a:rPr lang="en-US" dirty="0"/>
              <a:t> It defines how we should study and protect ecosystems, air </a:t>
            </a:r>
            <a:r>
              <a:rPr lang="en-US" dirty="0" smtClean="0"/>
              <a:t>quality, </a:t>
            </a:r>
            <a:r>
              <a:rPr lang="en-US" dirty="0"/>
              <a:t>integrity and sustainability of our resources and focusing on the elements that place stress on the </a:t>
            </a:r>
            <a:r>
              <a:rPr lang="en-US" dirty="0" smtClean="0"/>
              <a:t>environment</a:t>
            </a:r>
            <a:endParaRPr lang="en-US" dirty="0"/>
          </a:p>
          <a:p>
            <a:r>
              <a:rPr lang="en-US" b="1" i="1" dirty="0" smtClean="0"/>
              <a:t>Why do we need Environmental Sustainability?</a:t>
            </a:r>
          </a:p>
          <a:p>
            <a:pPr marL="285750" indent="-285750">
              <a:buFont typeface="Arial" panose="020B0604020202020204" pitchFamily="34" charset="0"/>
              <a:buChar char="•"/>
            </a:pPr>
            <a:r>
              <a:rPr lang="en-US" dirty="0" smtClean="0"/>
              <a:t>Environmental </a:t>
            </a:r>
            <a:r>
              <a:rPr lang="en-US" dirty="0"/>
              <a:t>protection is the third </a:t>
            </a:r>
            <a:r>
              <a:rPr lang="en-US" dirty="0" smtClean="0"/>
              <a:t>pillar of sustainability and is the </a:t>
            </a:r>
            <a:r>
              <a:rPr lang="en-US" dirty="0"/>
              <a:t>primary concern of the future of </a:t>
            </a:r>
            <a:r>
              <a:rPr lang="en-US" dirty="0" smtClean="0"/>
              <a:t>  humanity.</a:t>
            </a:r>
          </a:p>
          <a:p>
            <a:pPr marL="285750" indent="-285750">
              <a:buFont typeface="Arial" panose="020B0604020202020204" pitchFamily="34" charset="0"/>
              <a:buChar char="•"/>
            </a:pPr>
            <a:r>
              <a:rPr lang="en-US" dirty="0" smtClean="0"/>
              <a:t>Buildings account for 40% of energy use </a:t>
            </a:r>
            <a:br>
              <a:rPr lang="en-US" dirty="0" smtClean="0"/>
            </a:br>
            <a:r>
              <a:rPr lang="en-US" dirty="0" smtClean="0"/>
              <a:t>worldwide </a:t>
            </a:r>
          </a:p>
          <a:p>
            <a:pPr marL="285750" indent="-285750">
              <a:buFont typeface="Arial" panose="020B0604020202020204" pitchFamily="34" charset="0"/>
              <a:buChar char="•"/>
            </a:pPr>
            <a:r>
              <a:rPr lang="en-US" dirty="0" smtClean="0"/>
              <a:t>Building operations consume more than 2/3</a:t>
            </a:r>
            <a:br>
              <a:rPr lang="en-US" dirty="0" smtClean="0"/>
            </a:br>
            <a:r>
              <a:rPr lang="en-US" dirty="0" smtClean="0"/>
              <a:t>of all electricity </a:t>
            </a:r>
          </a:p>
          <a:p>
            <a:pPr marL="285750" indent="-285750">
              <a:buFont typeface="Arial" panose="020B0604020202020204" pitchFamily="34" charset="0"/>
              <a:buChar char="•"/>
            </a:pPr>
            <a:r>
              <a:rPr lang="en-US" dirty="0"/>
              <a:t>Energy used during its lifetime causes </a:t>
            </a:r>
            <a:r>
              <a:rPr lang="en-US" dirty="0" smtClean="0"/>
              <a:t>as</a:t>
            </a:r>
            <a:br>
              <a:rPr lang="en-US" dirty="0" smtClean="0"/>
            </a:br>
            <a:r>
              <a:rPr lang="en-US" dirty="0" smtClean="0"/>
              <a:t> </a:t>
            </a:r>
            <a:r>
              <a:rPr lang="en-US" dirty="0"/>
              <a:t>much as 90% of environmental </a:t>
            </a:r>
            <a:r>
              <a:rPr lang="en-US" dirty="0" smtClean="0"/>
              <a:t>impacts</a:t>
            </a:r>
            <a:br>
              <a:rPr lang="en-US" dirty="0" smtClean="0"/>
            </a:br>
            <a:r>
              <a:rPr lang="en-US" dirty="0" smtClean="0"/>
              <a:t> </a:t>
            </a:r>
            <a:r>
              <a:rPr lang="en-US" dirty="0"/>
              <a:t>from buildings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790" y="3549540"/>
            <a:ext cx="6452449" cy="3191811"/>
          </a:xfrm>
          <a:prstGeom prst="rect">
            <a:avLst/>
          </a:prstGeom>
        </p:spPr>
      </p:pic>
    </p:spTree>
    <p:extLst>
      <p:ext uri="{BB962C8B-B14F-4D97-AF65-F5344CB8AC3E}">
        <p14:creationId xmlns:p14="http://schemas.microsoft.com/office/powerpoint/2010/main" val="317094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98" y="0"/>
            <a:ext cx="9404723" cy="1400530"/>
          </a:xfrm>
        </p:spPr>
        <p:txBody>
          <a:bodyPr/>
          <a:lstStyle/>
          <a:p>
            <a:r>
              <a:rPr lang="en-US" sz="3600" dirty="0" smtClean="0"/>
              <a:t>How do the Malay traditional elements in Salinger House contribute to achieve Environment Sustainability ? (Analysis)</a:t>
            </a:r>
            <a:endParaRPr lang="en-US" sz="3600" dirty="0"/>
          </a:p>
        </p:txBody>
      </p:sp>
      <p:sp>
        <p:nvSpPr>
          <p:cNvPr id="4" name="TextBox 3"/>
          <p:cNvSpPr txBox="1"/>
          <p:nvPr/>
        </p:nvSpPr>
        <p:spPr>
          <a:xfrm>
            <a:off x="105198" y="1764405"/>
            <a:ext cx="5383369" cy="369332"/>
          </a:xfrm>
          <a:prstGeom prst="rect">
            <a:avLst/>
          </a:prstGeom>
          <a:noFill/>
        </p:spPr>
        <p:txBody>
          <a:bodyPr wrap="square" rtlCol="0">
            <a:spAutoFit/>
          </a:bodyPr>
          <a:lstStyle/>
          <a:p>
            <a:r>
              <a:rPr lang="en-US" b="1" i="1" dirty="0" smtClean="0"/>
              <a:t>Orientation </a:t>
            </a:r>
            <a:endParaRPr lang="en-US"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93" y="2133737"/>
            <a:ext cx="2200613" cy="4113188"/>
          </a:xfrm>
          <a:prstGeom prst="rect">
            <a:avLst/>
          </a:prstGeom>
        </p:spPr>
      </p:pic>
      <p:sp>
        <p:nvSpPr>
          <p:cNvPr id="6" name="TextBox 5"/>
          <p:cNvSpPr txBox="1"/>
          <p:nvPr/>
        </p:nvSpPr>
        <p:spPr>
          <a:xfrm>
            <a:off x="2562401" y="2133737"/>
            <a:ext cx="5074276"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Mecca is 292.54</a:t>
            </a:r>
            <a:r>
              <a:rPr lang="en-US" dirty="0"/>
              <a:t> </a:t>
            </a:r>
            <a:r>
              <a:rPr lang="en-US" dirty="0" smtClean="0"/>
              <a:t>degrees north of Malaysia </a:t>
            </a:r>
          </a:p>
          <a:p>
            <a:pPr marL="285750" indent="-285750">
              <a:buFont typeface="Arial" panose="020B0604020202020204" pitchFamily="34" charset="0"/>
              <a:buChar char="•"/>
            </a:pPr>
            <a:r>
              <a:rPr lang="en-US" dirty="0" smtClean="0"/>
              <a:t>The geometry of the house is oriented in such a way that the private spaces face Mecca and the public spaces catch the prevailing wind </a:t>
            </a:r>
            <a:br>
              <a:rPr lang="en-US" dirty="0" smtClean="0"/>
            </a:br>
            <a:r>
              <a:rPr lang="en-US" dirty="0" smtClean="0"/>
              <a:t>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065" y="3902259"/>
            <a:ext cx="2308180" cy="15363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204" y="3902259"/>
            <a:ext cx="4648200" cy="2690343"/>
          </a:xfrm>
          <a:prstGeom prst="rect">
            <a:avLst/>
          </a:prstGeom>
        </p:spPr>
      </p:pic>
    </p:spTree>
    <p:extLst>
      <p:ext uri="{BB962C8B-B14F-4D97-AF65-F5344CB8AC3E}">
        <p14:creationId xmlns:p14="http://schemas.microsoft.com/office/powerpoint/2010/main" val="79404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51" y="360608"/>
            <a:ext cx="7843234" cy="369332"/>
          </a:xfrm>
          <a:prstGeom prst="rect">
            <a:avLst/>
          </a:prstGeom>
          <a:noFill/>
        </p:spPr>
        <p:txBody>
          <a:bodyPr wrap="square" rtlCol="0">
            <a:spAutoFit/>
          </a:bodyPr>
          <a:lstStyle/>
          <a:p>
            <a:r>
              <a:rPr lang="en-US" b="1" i="1" dirty="0" smtClean="0"/>
              <a:t>Open Plan and Openings </a:t>
            </a:r>
            <a:endParaRPr lang="en-US"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1" y="1184817"/>
            <a:ext cx="4648200" cy="26903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007" y="4415767"/>
            <a:ext cx="3116687" cy="20745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405" y="4459679"/>
            <a:ext cx="2073498" cy="138017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585" y="4415767"/>
            <a:ext cx="1578740" cy="237181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0127" y="1184817"/>
            <a:ext cx="3976889" cy="2975462"/>
          </a:xfrm>
          <a:prstGeom prst="rect">
            <a:avLst/>
          </a:prstGeom>
        </p:spPr>
      </p:pic>
      <p:sp>
        <p:nvSpPr>
          <p:cNvPr id="12" name="TextBox 11"/>
          <p:cNvSpPr txBox="1"/>
          <p:nvPr/>
        </p:nvSpPr>
        <p:spPr>
          <a:xfrm>
            <a:off x="8010127" y="4261878"/>
            <a:ext cx="3812679" cy="307777"/>
          </a:xfrm>
          <a:prstGeom prst="rect">
            <a:avLst/>
          </a:prstGeom>
          <a:noFill/>
        </p:spPr>
        <p:txBody>
          <a:bodyPr wrap="square" rtlCol="0">
            <a:spAutoFit/>
          </a:bodyPr>
          <a:lstStyle/>
          <a:p>
            <a:r>
              <a:rPr lang="en-US" sz="1400" dirty="0" smtClean="0"/>
              <a:t>(Diagram showing cross ventilation)</a:t>
            </a:r>
            <a:endParaRPr lang="en-US" sz="1400" dirty="0"/>
          </a:p>
        </p:txBody>
      </p:sp>
      <p:sp>
        <p:nvSpPr>
          <p:cNvPr id="13" name="TextBox 12"/>
          <p:cNvSpPr txBox="1"/>
          <p:nvPr/>
        </p:nvSpPr>
        <p:spPr>
          <a:xfrm>
            <a:off x="5009349" y="1270547"/>
            <a:ext cx="3000778"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House is designed with an open plan and a lot of openings to maximize cross ventilation</a:t>
            </a:r>
          </a:p>
          <a:p>
            <a:pPr marL="285750" lvl="0" indent="-285750">
              <a:buFont typeface="Arial" panose="020B0604020202020204" pitchFamily="34" charset="0"/>
              <a:buChar char="•"/>
            </a:pPr>
            <a:r>
              <a:rPr lang="en-US" dirty="0"/>
              <a:t>Cross ventilation grills over the windows and in high points in the roof.  Air is thus pulled through the whole space of the house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60673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330</TotalTime>
  <Words>418</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Times New Roman</vt:lpstr>
      <vt:lpstr>Trebuchet MS</vt:lpstr>
      <vt:lpstr>Wingdings 3</vt:lpstr>
      <vt:lpstr>Ion</vt:lpstr>
      <vt:lpstr>Usage of Malay Traditional Design Elements  As An Approach To Achieve Environmental  Sustainability in Salinger House, District of Bamgi</vt:lpstr>
      <vt:lpstr>PowerPoint Presentation</vt:lpstr>
      <vt:lpstr>Research Questions  </vt:lpstr>
      <vt:lpstr>What are Malay Traditional design elements?  </vt:lpstr>
      <vt:lpstr>What are Malay Traditional design elements?</vt:lpstr>
      <vt:lpstr>What are Malay Traditional Design Elements used in Salinger House?</vt:lpstr>
      <vt:lpstr>What is Environmental Sustainability ?</vt:lpstr>
      <vt:lpstr>How do the Malay traditional elements in Salinger House contribute to achieve Environment Sustainability ? (Analysis)</vt:lpstr>
      <vt:lpstr>PowerPoint Presentation</vt:lpstr>
      <vt:lpstr>PowerPoint Presentation</vt:lpstr>
      <vt:lpstr>PowerPoint Presentation</vt:lpstr>
      <vt:lpstr>PowerPoint Presentation</vt:lpstr>
      <vt:lpstr>References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Usage of Malay Traditional Design Elements  As An Approach To Achieve Environmental  Sustainability in Salinger House, District of Bamgi</dc:title>
  <dc:creator>HP</dc:creator>
  <cp:lastModifiedBy>Microsoft account</cp:lastModifiedBy>
  <cp:revision>25</cp:revision>
  <dcterms:created xsi:type="dcterms:W3CDTF">2015-10-20T02:16:50Z</dcterms:created>
  <dcterms:modified xsi:type="dcterms:W3CDTF">2015-11-03T04:56:13Z</dcterms:modified>
</cp:coreProperties>
</file>